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6"/>
  </p:notesMasterIdLst>
  <p:sldIdLst>
    <p:sldId id="321" r:id="rId5"/>
  </p:sldIdLst>
  <p:sldSz cx="32918400" cy="19202400"/>
  <p:notesSz cx="9872663" cy="67976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144" userDrawn="1">
          <p15:clr>
            <a:srgbClr val="F26B43"/>
          </p15:clr>
        </p15:guide>
        <p15:guide id="5" pos="2056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  <p15:guide id="7" orient="horz" pos="11928" userDrawn="1">
          <p15:clr>
            <a:srgbClr val="F26B43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06417C-E68A-C341-DFEB-9FC622E0FA8C}" name="François Montestruc" initials="FM" userId="François Montestruc" providerId="None"/>
  <p188:author id="{E7379C9F-DB5B-1211-A05E-4C91652ABB7B}" name="Pierre Attali" initials="PA" userId="c9b6a3de23ead7c1" providerId="Windows Live"/>
  <p188:author id="{877A28C9-0B3B-F738-C55F-17CBB956E191}" name="François MONTESTRUC" initials="FM" userId="S::francois.montestruc@exystat.com::457a414f-678d-49a2-8cc4-1eff4663177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Herr" initials="LH" lastIdx="1" clrIdx="0">
    <p:extLst>
      <p:ext uri="{19B8F6BF-5375-455C-9EA6-DF929625EA0E}">
        <p15:presenceInfo xmlns:p15="http://schemas.microsoft.com/office/powerpoint/2012/main" userId="S::Lindsay.Herr@asco.org::2d679bad-8c1c-43f8-9b76-32e18ee1ec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8AE"/>
    <a:srgbClr val="2867AE"/>
    <a:srgbClr val="263238"/>
    <a:srgbClr val="EEEBE9"/>
    <a:srgbClr val="EA4C89"/>
    <a:srgbClr val="FFF59D"/>
    <a:srgbClr val="FFFFFF"/>
    <a:srgbClr val="EFF8F3"/>
    <a:srgbClr val="874A4C"/>
    <a:srgbClr val="FFA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82421" autoAdjust="0"/>
  </p:normalViewPr>
  <p:slideViewPr>
    <p:cSldViewPr snapToGrid="0" showGuides="1">
      <p:cViewPr varScale="1">
        <p:scale>
          <a:sx n="20" d="100"/>
          <a:sy n="20" d="100"/>
        </p:scale>
        <p:origin x="1420" y="48"/>
      </p:cViewPr>
      <p:guideLst>
        <p:guide pos="144"/>
        <p:guide pos="20568"/>
        <p:guide orient="horz" pos="168"/>
        <p:guide orient="horz" pos="11928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40" d="100"/>
        <a:sy n="140" d="100"/>
      </p:scale>
      <p:origin x="0" y="-90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1CB04D-1C75-43E0-9B64-B7DDAA42BB2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849313"/>
            <a:ext cx="393223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6C2670-3342-473C-969D-FDFF399F205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1pPr>
    <a:lvl2pPr marL="283235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2pPr>
    <a:lvl3pPr marL="566471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3pPr>
    <a:lvl4pPr marL="849706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4pPr>
    <a:lvl5pPr marL="113294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5pPr>
    <a:lvl6pPr marL="1416177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6pPr>
    <a:lvl7pPr marL="169941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7pPr>
    <a:lvl8pPr marL="1982648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8pPr>
    <a:lvl9pPr marL="2265883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3142616"/>
            <a:ext cx="24688800" cy="668528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085706"/>
            <a:ext cx="24688800" cy="4636134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3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5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1022350"/>
            <a:ext cx="7098030" cy="16273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1022350"/>
            <a:ext cx="20882610" cy="162731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4787268"/>
            <a:ext cx="28392120" cy="7987664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12850498"/>
            <a:ext cx="28392120" cy="4200524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111750"/>
            <a:ext cx="1399032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111750"/>
            <a:ext cx="1399032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022352"/>
            <a:ext cx="28392120" cy="371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9" y="4707256"/>
            <a:ext cx="13926025" cy="2306954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9" y="7014210"/>
            <a:ext cx="13926025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0" y="4707256"/>
            <a:ext cx="13994608" cy="2306954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0" y="7014210"/>
            <a:ext cx="13994608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1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8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280160"/>
            <a:ext cx="10617040" cy="448056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2764791"/>
            <a:ext cx="16664940" cy="1364615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5760720"/>
            <a:ext cx="10617040" cy="10672446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2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280160"/>
            <a:ext cx="10617040" cy="448056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2764791"/>
            <a:ext cx="16664940" cy="13646150"/>
          </a:xfrm>
        </p:spPr>
        <p:txBody>
          <a:bodyPr anchor="t"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5760720"/>
            <a:ext cx="10617040" cy="10672446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0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022352"/>
            <a:ext cx="28392120" cy="371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111750"/>
            <a:ext cx="28392120" cy="121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17797781"/>
            <a:ext cx="74066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17797781"/>
            <a:ext cx="11109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17797781"/>
            <a:ext cx="74066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8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mailto:MA.Rosario.Garcia.Campelo@sergas.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AD944-7D57-4665-971F-668A33F598C8}"/>
              </a:ext>
            </a:extLst>
          </p:cNvPr>
          <p:cNvSpPr txBox="1"/>
          <p:nvPr/>
        </p:nvSpPr>
        <p:spPr>
          <a:xfrm>
            <a:off x="22860" y="29460"/>
            <a:ext cx="32918398" cy="45089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2867A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274320" tIns="274320" rIns="274320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Pattern of Clinical Activity of Anticancer Vaccine OSE2101 in HLA-A2+ non-small cell lung cancer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(NSCLC) Patients after Failure to Immune Checkpoint Inhibitors (IO) in Phase 3 Atalante-1 randomized trial</a:t>
            </a:r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Authors: </a:t>
            </a:r>
            <a:r>
              <a:rPr lang="en-US" sz="2800" baseline="30000" dirty="0">
                <a:solidFill>
                  <a:schemeClr val="bg1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M.R. Garcia </a:t>
            </a:r>
            <a:r>
              <a:rPr lang="en-US" sz="2800" dirty="0" err="1">
                <a:solidFill>
                  <a:schemeClr val="bg1"/>
                </a:solidFill>
              </a:rPr>
              <a:t>Campelo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E. Felip, </a:t>
            </a:r>
            <a:r>
              <a:rPr lang="en-US" sz="2800" baseline="30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B. Besse, </a:t>
            </a:r>
            <a:r>
              <a:rPr lang="en-US" sz="2800" baseline="30000" dirty="0">
                <a:solidFill>
                  <a:schemeClr val="bg1"/>
                </a:solidFill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M. Cobo Dols, </a:t>
            </a:r>
            <a:r>
              <a:rPr lang="en-US" sz="2800" baseline="30000" dirty="0">
                <a:solidFill>
                  <a:schemeClr val="bg1"/>
                </a:solidFill>
              </a:rPr>
              <a:t>5</a:t>
            </a:r>
            <a:r>
              <a:rPr lang="en-US" sz="2800" dirty="0">
                <a:solidFill>
                  <a:schemeClr val="bg1"/>
                </a:solidFill>
              </a:rPr>
              <a:t>E. Quoix, </a:t>
            </a:r>
            <a:r>
              <a:rPr lang="en-US" sz="2800" baseline="30000" dirty="0">
                <a:solidFill>
                  <a:schemeClr val="bg1"/>
                </a:solidFill>
              </a:rPr>
              <a:t>6</a:t>
            </a:r>
            <a:r>
              <a:rPr lang="en-US" sz="2800" dirty="0">
                <a:solidFill>
                  <a:schemeClr val="bg1"/>
                </a:solidFill>
              </a:rPr>
              <a:t>A.-C. </a:t>
            </a:r>
            <a:r>
              <a:rPr lang="en-US" sz="2800" dirty="0" err="1">
                <a:solidFill>
                  <a:schemeClr val="bg1"/>
                </a:solidFill>
              </a:rPr>
              <a:t>Madroszyk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Flandin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baseline="30000" dirty="0">
                <a:solidFill>
                  <a:schemeClr val="bg1"/>
                </a:solidFill>
              </a:rPr>
              <a:t>7</a:t>
            </a:r>
            <a:r>
              <a:rPr lang="en-US" sz="2800" dirty="0">
                <a:solidFill>
                  <a:schemeClr val="bg1"/>
                </a:solidFill>
              </a:rPr>
              <a:t>F. Cappuzzo, </a:t>
            </a:r>
            <a:r>
              <a:rPr lang="en-US" sz="2800" baseline="30000" dirty="0">
                <a:solidFill>
                  <a:schemeClr val="bg1"/>
                </a:solidFill>
              </a:rPr>
              <a:t>8</a:t>
            </a:r>
            <a:r>
              <a:rPr lang="en-US" sz="2800" dirty="0">
                <a:solidFill>
                  <a:schemeClr val="bg1"/>
                </a:solidFill>
              </a:rPr>
              <a:t>F. Denis, </a:t>
            </a:r>
            <a:r>
              <a:rPr lang="en-US" sz="2800" baseline="30000" dirty="0">
                <a:solidFill>
                  <a:schemeClr val="bg1"/>
                </a:solidFill>
              </a:rPr>
              <a:t>9</a:t>
            </a:r>
            <a:r>
              <a:rPr lang="en-US" sz="2800" dirty="0">
                <a:solidFill>
                  <a:schemeClr val="bg1"/>
                </a:solidFill>
              </a:rPr>
              <a:t>W. Hilgers, </a:t>
            </a:r>
            <a:r>
              <a:rPr lang="en-US" sz="2800" baseline="30000" dirty="0">
                <a:solidFill>
                  <a:schemeClr val="bg1"/>
                </a:solidFill>
              </a:rPr>
              <a:t>10</a:t>
            </a:r>
            <a:r>
              <a:rPr lang="en-US" sz="2800" dirty="0">
                <a:solidFill>
                  <a:schemeClr val="bg1"/>
                </a:solidFill>
              </a:rPr>
              <a:t>G. Romano, </a:t>
            </a:r>
            <a:r>
              <a:rPr lang="en-US" sz="2800" baseline="30000" dirty="0">
                <a:solidFill>
                  <a:schemeClr val="bg1"/>
                </a:solidFill>
              </a:rPr>
              <a:t>11</a:t>
            </a:r>
            <a:r>
              <a:rPr lang="en-US" sz="2800" dirty="0">
                <a:solidFill>
                  <a:schemeClr val="bg1"/>
                </a:solidFill>
              </a:rPr>
              <a:t>D. </a:t>
            </a:r>
            <a:r>
              <a:rPr lang="en-US" sz="2800" dirty="0" err="1">
                <a:solidFill>
                  <a:schemeClr val="bg1"/>
                </a:solidFill>
              </a:rPr>
              <a:t>Debieuvre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baseline="30000" dirty="0">
                <a:solidFill>
                  <a:schemeClr val="bg1"/>
                </a:solidFill>
              </a:rPr>
              <a:t>12</a:t>
            </a:r>
            <a:r>
              <a:rPr lang="en-US" sz="2800" dirty="0">
                <a:solidFill>
                  <a:schemeClr val="bg1"/>
                </a:solidFill>
              </a:rPr>
              <a:t>D. Galetta,  </a:t>
            </a:r>
            <a:r>
              <a:rPr lang="en-US" sz="2800" baseline="30000" dirty="0">
                <a:solidFill>
                  <a:schemeClr val="bg1"/>
                </a:solidFill>
              </a:rPr>
              <a:t>13</a:t>
            </a:r>
            <a:r>
              <a:rPr lang="en-US" sz="2800" dirty="0">
                <a:solidFill>
                  <a:schemeClr val="bg1"/>
                </a:solidFill>
              </a:rPr>
              <a:t>E. Baldini, </a:t>
            </a:r>
            <a:r>
              <a:rPr lang="en-US" sz="2800" baseline="30000" dirty="0">
                <a:solidFill>
                  <a:schemeClr val="bg1"/>
                </a:solidFill>
              </a:rPr>
              <a:t>14</a:t>
            </a:r>
            <a:r>
              <a:rPr lang="en-US" sz="2800" dirty="0">
                <a:solidFill>
                  <a:schemeClr val="bg1"/>
                </a:solidFill>
              </a:rPr>
              <a:t>S. Viteri Ramirez, </a:t>
            </a:r>
            <a:r>
              <a:rPr lang="en-US" sz="2800" baseline="30000" dirty="0">
                <a:solidFill>
                  <a:schemeClr val="bg1"/>
                </a:solidFill>
              </a:rPr>
              <a:t>15</a:t>
            </a:r>
            <a:r>
              <a:rPr lang="en-US" sz="2800" dirty="0">
                <a:solidFill>
                  <a:schemeClr val="bg1"/>
                </a:solidFill>
              </a:rPr>
              <a:t>M. Duc Phan, </a:t>
            </a:r>
            <a:r>
              <a:rPr lang="en-US" sz="2800" baseline="30000" dirty="0">
                <a:solidFill>
                  <a:schemeClr val="bg1"/>
                </a:solidFill>
              </a:rPr>
              <a:t>16</a:t>
            </a:r>
            <a:r>
              <a:rPr lang="en-US" sz="2800" dirty="0">
                <a:solidFill>
                  <a:schemeClr val="bg1"/>
                </a:solidFill>
              </a:rPr>
              <a:t>W. Schuette, </a:t>
            </a:r>
            <a:r>
              <a:rPr lang="en-US" sz="2800" baseline="30000" dirty="0">
                <a:solidFill>
                  <a:schemeClr val="bg1"/>
                </a:solidFill>
              </a:rPr>
              <a:t>17</a:t>
            </a:r>
            <a:r>
              <a:rPr lang="en-US" sz="2800" dirty="0">
                <a:solidFill>
                  <a:schemeClr val="bg1"/>
                </a:solidFill>
              </a:rPr>
              <a:t>A. </a:t>
            </a:r>
            <a:r>
              <a:rPr lang="en-US" sz="2800" dirty="0" err="1">
                <a:solidFill>
                  <a:schemeClr val="bg1"/>
                </a:solidFill>
              </a:rPr>
              <a:t>Zer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baseline="30000" dirty="0">
                <a:solidFill>
                  <a:schemeClr val="bg1"/>
                </a:solidFill>
              </a:rPr>
              <a:t>18</a:t>
            </a:r>
            <a:r>
              <a:rPr lang="en-US" sz="2800" dirty="0">
                <a:solidFill>
                  <a:schemeClr val="bg1"/>
                </a:solidFill>
              </a:rPr>
              <a:t>B. Vasseur, </a:t>
            </a:r>
            <a:r>
              <a:rPr lang="en-US" sz="2800" baseline="30000" dirty="0">
                <a:solidFill>
                  <a:schemeClr val="bg1"/>
                </a:solidFill>
              </a:rPr>
              <a:t>19</a:t>
            </a:r>
            <a:r>
              <a:rPr lang="en-US" sz="2800" dirty="0">
                <a:solidFill>
                  <a:schemeClr val="bg1"/>
                </a:solidFill>
              </a:rPr>
              <a:t>R. Dziadziuszko, </a:t>
            </a:r>
            <a:r>
              <a:rPr lang="en-US" sz="2800" baseline="30000" dirty="0">
                <a:solidFill>
                  <a:schemeClr val="bg1"/>
                </a:solidFill>
              </a:rPr>
              <a:t>20</a:t>
            </a:r>
            <a:r>
              <a:rPr lang="en-US" sz="2800" dirty="0">
                <a:solidFill>
                  <a:schemeClr val="bg1"/>
                </a:solidFill>
              </a:rPr>
              <a:t>G. Giaccone</a:t>
            </a:r>
          </a:p>
          <a:p>
            <a:pPr algn="ctr"/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Complejo </a:t>
            </a:r>
            <a:r>
              <a:rPr lang="en-US" sz="2400" dirty="0" err="1">
                <a:solidFill>
                  <a:schemeClr val="bg1"/>
                </a:solidFill>
              </a:rPr>
              <a:t>Hospitalario</a:t>
            </a:r>
            <a:r>
              <a:rPr lang="en-US" sz="2400" dirty="0">
                <a:solidFill>
                  <a:schemeClr val="bg1"/>
                </a:solidFill>
              </a:rPr>
              <a:t> Universitario A </a:t>
            </a:r>
            <a:r>
              <a:rPr lang="en-US" sz="2400" dirty="0" err="1">
                <a:solidFill>
                  <a:schemeClr val="bg1"/>
                </a:solidFill>
              </a:rPr>
              <a:t>Coruña</a:t>
            </a:r>
            <a:r>
              <a:rPr lang="en-US" sz="2400" dirty="0">
                <a:solidFill>
                  <a:schemeClr val="bg1"/>
                </a:solidFill>
              </a:rPr>
              <a:t>, A </a:t>
            </a:r>
            <a:r>
              <a:rPr lang="en-US" sz="2400" dirty="0" err="1">
                <a:solidFill>
                  <a:schemeClr val="bg1"/>
                </a:solidFill>
              </a:rPr>
              <a:t>Coruña</a:t>
            </a:r>
            <a:r>
              <a:rPr lang="en-US" sz="2400" dirty="0">
                <a:solidFill>
                  <a:schemeClr val="bg1"/>
                </a:solidFill>
              </a:rPr>
              <a:t>, Spain; </a:t>
            </a:r>
            <a:r>
              <a:rPr lang="en-US" sz="2400" baseline="30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Vall </a:t>
            </a:r>
            <a:r>
              <a:rPr lang="en-US" sz="2400" dirty="0" err="1">
                <a:solidFill>
                  <a:schemeClr val="bg1"/>
                </a:solidFill>
              </a:rPr>
              <a:t>d'Hebron</a:t>
            </a:r>
            <a:r>
              <a:rPr lang="en-US" sz="2400" dirty="0">
                <a:solidFill>
                  <a:schemeClr val="bg1"/>
                </a:solidFill>
              </a:rPr>
              <a:t> University Hospital and </a:t>
            </a:r>
            <a:r>
              <a:rPr lang="en-US" sz="2400" dirty="0" err="1">
                <a:solidFill>
                  <a:schemeClr val="bg1"/>
                </a:solidFill>
              </a:rPr>
              <a:t>Vall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d’Hebron</a:t>
            </a:r>
            <a:r>
              <a:rPr lang="en-US" sz="2400" dirty="0">
                <a:solidFill>
                  <a:schemeClr val="bg1"/>
                </a:solidFill>
              </a:rPr>
              <a:t> Institute of Oncology, Barcelona, Spain; </a:t>
            </a:r>
            <a:r>
              <a:rPr lang="en-US" sz="2400" baseline="30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Gustave </a:t>
            </a:r>
            <a:r>
              <a:rPr lang="en-US" sz="2400" dirty="0" err="1">
                <a:solidFill>
                  <a:schemeClr val="bg1"/>
                </a:solidFill>
              </a:rPr>
              <a:t>Roussy</a:t>
            </a:r>
            <a:r>
              <a:rPr lang="en-US" sz="2400" dirty="0">
                <a:solidFill>
                  <a:schemeClr val="bg1"/>
                </a:solidFill>
              </a:rPr>
              <a:t>, Villejuif, France; </a:t>
            </a:r>
            <a:r>
              <a:rPr lang="en-US" sz="2400" baseline="30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Hospital Regional Universitario Málaga Carlos Haya, Malaga, Spain; </a:t>
            </a:r>
            <a:r>
              <a:rPr lang="en-US" sz="2400" baseline="30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Hopitaux </a:t>
            </a:r>
            <a:r>
              <a:rPr lang="en-US" sz="2400" dirty="0" err="1">
                <a:solidFill>
                  <a:schemeClr val="bg1"/>
                </a:solidFill>
              </a:rPr>
              <a:t>Universitaires</a:t>
            </a:r>
            <a:r>
              <a:rPr lang="en-US" sz="2400" dirty="0">
                <a:solidFill>
                  <a:schemeClr val="bg1"/>
                </a:solidFill>
              </a:rPr>
              <a:t> de Strasbourg - </a:t>
            </a:r>
            <a:r>
              <a:rPr lang="en-US" sz="2400" dirty="0" err="1">
                <a:solidFill>
                  <a:schemeClr val="bg1"/>
                </a:solidFill>
              </a:rPr>
              <a:t>Nouvel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Hopital</a:t>
            </a:r>
            <a:r>
              <a:rPr lang="en-US" sz="2400" dirty="0">
                <a:solidFill>
                  <a:schemeClr val="bg1"/>
                </a:solidFill>
              </a:rPr>
              <a:t> Civil, Strasbourg, France; </a:t>
            </a:r>
            <a:r>
              <a:rPr lang="en-US" sz="2400" baseline="30000" dirty="0">
                <a:solidFill>
                  <a:schemeClr val="bg1"/>
                </a:solidFill>
              </a:rPr>
              <a:t>6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Institut</a:t>
            </a:r>
            <a:r>
              <a:rPr lang="en-US" sz="2400" dirty="0">
                <a:solidFill>
                  <a:schemeClr val="bg1"/>
                </a:solidFill>
              </a:rPr>
              <a:t> Paoli-</a:t>
            </a:r>
            <a:r>
              <a:rPr lang="en-US" sz="2400" dirty="0" err="1">
                <a:solidFill>
                  <a:schemeClr val="bg1"/>
                </a:solidFill>
              </a:rPr>
              <a:t>Calmettes</a:t>
            </a:r>
            <a:r>
              <a:rPr lang="en-US" sz="2400" dirty="0">
                <a:solidFill>
                  <a:schemeClr val="bg1"/>
                </a:solidFill>
              </a:rPr>
              <a:t>, Marseille, France; </a:t>
            </a:r>
            <a:r>
              <a:rPr lang="en-US" sz="2400" baseline="30000" dirty="0">
                <a:solidFill>
                  <a:schemeClr val="bg1"/>
                </a:solidFill>
              </a:rPr>
              <a:t>7</a:t>
            </a:r>
            <a:r>
              <a:rPr lang="en-US" sz="2400" dirty="0">
                <a:solidFill>
                  <a:schemeClr val="bg1"/>
                </a:solidFill>
              </a:rPr>
              <a:t>IRCCS Regina Elena National Cancer Institute, Rome, Italy; </a:t>
            </a:r>
            <a:r>
              <a:rPr lang="en-US" sz="2400" baseline="30000" dirty="0">
                <a:solidFill>
                  <a:schemeClr val="bg1"/>
                </a:solidFill>
              </a:rPr>
              <a:t>8</a:t>
            </a:r>
            <a:r>
              <a:rPr lang="en-US" sz="2400" dirty="0">
                <a:solidFill>
                  <a:schemeClr val="bg1"/>
                </a:solidFill>
              </a:rPr>
              <a:t>Institut Inter-</a:t>
            </a:r>
            <a:r>
              <a:rPr lang="en-US" sz="2400" dirty="0" err="1">
                <a:solidFill>
                  <a:schemeClr val="bg1"/>
                </a:solidFill>
              </a:rPr>
              <a:t>Régional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Cancérologie</a:t>
            </a:r>
            <a:r>
              <a:rPr lang="en-US" sz="2400" dirty="0">
                <a:solidFill>
                  <a:schemeClr val="bg1"/>
                </a:solidFill>
              </a:rPr>
              <a:t> Jean Bernard-</a:t>
            </a:r>
            <a:r>
              <a:rPr lang="en-US" sz="2400" dirty="0" err="1">
                <a:solidFill>
                  <a:schemeClr val="bg1"/>
                </a:solidFill>
              </a:rPr>
              <a:t>Elsan</a:t>
            </a:r>
            <a:r>
              <a:rPr lang="en-US" sz="2400" dirty="0">
                <a:solidFill>
                  <a:schemeClr val="bg1"/>
                </a:solidFill>
              </a:rPr>
              <a:t>, Le Mans, France; </a:t>
            </a:r>
            <a:r>
              <a:rPr lang="en-US" sz="2400" baseline="30000" dirty="0">
                <a:solidFill>
                  <a:schemeClr val="bg1"/>
                </a:solidFill>
              </a:rPr>
              <a:t>9</a:t>
            </a:r>
            <a:r>
              <a:rPr lang="en-US" sz="2400" dirty="0">
                <a:solidFill>
                  <a:schemeClr val="bg1"/>
                </a:solidFill>
              </a:rPr>
              <a:t>Sainte Catherine Cancer Center, Avignon, France; </a:t>
            </a:r>
            <a:r>
              <a:rPr lang="en-US" sz="2400" baseline="30000" dirty="0">
                <a:solidFill>
                  <a:schemeClr val="bg1"/>
                </a:solidFill>
              </a:rPr>
              <a:t>10</a:t>
            </a:r>
            <a:r>
              <a:rPr lang="en-US" sz="2400" dirty="0">
                <a:solidFill>
                  <a:schemeClr val="bg1"/>
                </a:solidFill>
              </a:rPr>
              <a:t>Ospedale Vito </a:t>
            </a:r>
            <a:r>
              <a:rPr lang="en-US" sz="2400" dirty="0" err="1">
                <a:solidFill>
                  <a:schemeClr val="bg1"/>
                </a:solidFill>
              </a:rPr>
              <a:t>Fazzi</a:t>
            </a:r>
            <a:r>
              <a:rPr lang="en-US" sz="2400" dirty="0">
                <a:solidFill>
                  <a:schemeClr val="bg1"/>
                </a:solidFill>
              </a:rPr>
              <a:t> - ASL Lecce, Lecce, Italy; </a:t>
            </a:r>
            <a:r>
              <a:rPr lang="en-US" sz="2400" baseline="30000" dirty="0">
                <a:solidFill>
                  <a:schemeClr val="bg1"/>
                </a:solidFill>
              </a:rPr>
              <a:t>11</a:t>
            </a:r>
            <a:r>
              <a:rPr lang="en-US" sz="2400" dirty="0">
                <a:solidFill>
                  <a:schemeClr val="bg1"/>
                </a:solidFill>
              </a:rPr>
              <a:t>Groupe </a:t>
            </a:r>
            <a:r>
              <a:rPr lang="en-US" sz="2400" dirty="0" err="1">
                <a:solidFill>
                  <a:schemeClr val="bg1"/>
                </a:solidFill>
              </a:rPr>
              <a:t>Hospitalier</a:t>
            </a:r>
            <a:r>
              <a:rPr lang="en-US" sz="2400" dirty="0">
                <a:solidFill>
                  <a:schemeClr val="bg1"/>
                </a:solidFill>
              </a:rPr>
              <a:t> de la </a:t>
            </a:r>
            <a:r>
              <a:rPr lang="en-US" sz="2400" dirty="0" err="1">
                <a:solidFill>
                  <a:schemeClr val="bg1"/>
                </a:solidFill>
              </a:rPr>
              <a:t>Région</a:t>
            </a:r>
            <a:r>
              <a:rPr lang="en-US" sz="2400" dirty="0">
                <a:solidFill>
                  <a:schemeClr val="bg1"/>
                </a:solidFill>
              </a:rPr>
              <a:t> Mulhouse Sud Alsace, Mulhouse, France; </a:t>
            </a:r>
            <a:r>
              <a:rPr lang="en-US" sz="2400" baseline="30000" dirty="0">
                <a:solidFill>
                  <a:schemeClr val="bg1"/>
                </a:solidFill>
              </a:rPr>
              <a:t>12</a:t>
            </a:r>
            <a:r>
              <a:rPr lang="en-US" sz="2400" dirty="0">
                <a:solidFill>
                  <a:schemeClr val="bg1"/>
                </a:solidFill>
              </a:rPr>
              <a:t>Istituto </a:t>
            </a:r>
            <a:r>
              <a:rPr lang="en-US" sz="2400" dirty="0" err="1">
                <a:solidFill>
                  <a:schemeClr val="bg1"/>
                </a:solidFill>
              </a:rPr>
              <a:t>Tumori</a:t>
            </a:r>
            <a:r>
              <a:rPr lang="en-US" sz="2400" dirty="0">
                <a:solidFill>
                  <a:schemeClr val="bg1"/>
                </a:solidFill>
              </a:rPr>
              <a:t> Bari Giovanni Paolo II - IRCCS, Bari, Italy; </a:t>
            </a:r>
            <a:r>
              <a:rPr lang="en-US" sz="2400" baseline="30000" dirty="0">
                <a:solidFill>
                  <a:schemeClr val="bg1"/>
                </a:solidFill>
              </a:rPr>
              <a:t>13</a:t>
            </a:r>
            <a:r>
              <a:rPr lang="en-US" sz="2400" dirty="0">
                <a:solidFill>
                  <a:schemeClr val="bg1"/>
                </a:solidFill>
              </a:rPr>
              <a:t>Ospedale San Luca, Lucca, Italy; </a:t>
            </a:r>
            <a:r>
              <a:rPr lang="en-US" sz="2400" baseline="30000" dirty="0">
                <a:solidFill>
                  <a:schemeClr val="bg1"/>
                </a:solidFill>
              </a:rPr>
              <a:t>14</a:t>
            </a:r>
            <a:r>
              <a:rPr lang="en-US" sz="2400" dirty="0">
                <a:solidFill>
                  <a:schemeClr val="bg1"/>
                </a:solidFill>
              </a:rPr>
              <a:t>Instituto </a:t>
            </a:r>
            <a:r>
              <a:rPr lang="en-US" sz="2400" dirty="0" err="1">
                <a:solidFill>
                  <a:schemeClr val="bg1"/>
                </a:solidFill>
              </a:rPr>
              <a:t>Oncológico</a:t>
            </a:r>
            <a:r>
              <a:rPr lang="en-US" sz="2400" dirty="0">
                <a:solidFill>
                  <a:schemeClr val="bg1"/>
                </a:solidFill>
              </a:rPr>
              <a:t> Dr. </a:t>
            </a:r>
            <a:r>
              <a:rPr lang="en-US" sz="2400" dirty="0" err="1">
                <a:solidFill>
                  <a:schemeClr val="bg1"/>
                </a:solidFill>
              </a:rPr>
              <a:t>Rosell</a:t>
            </a:r>
            <a:r>
              <a:rPr lang="en-US" sz="2400" dirty="0">
                <a:solidFill>
                  <a:schemeClr val="bg1"/>
                </a:solidFill>
              </a:rPr>
              <a:t>, Hospital Universitario </a:t>
            </a:r>
            <a:r>
              <a:rPr lang="en-US" sz="2400" dirty="0" err="1">
                <a:solidFill>
                  <a:schemeClr val="bg1"/>
                </a:solidFill>
              </a:rPr>
              <a:t>Dexeus</a:t>
            </a:r>
            <a:r>
              <a:rPr lang="en-US" sz="2400" dirty="0">
                <a:solidFill>
                  <a:schemeClr val="bg1"/>
                </a:solidFill>
              </a:rPr>
              <a:t>, Grupo </a:t>
            </a:r>
            <a:r>
              <a:rPr lang="en-US" sz="2400" dirty="0" err="1">
                <a:solidFill>
                  <a:schemeClr val="bg1"/>
                </a:solidFill>
              </a:rPr>
              <a:t>Quironsalud</a:t>
            </a:r>
            <a:r>
              <a:rPr lang="en-US" sz="2400" dirty="0">
                <a:solidFill>
                  <a:schemeClr val="bg1"/>
                </a:solidFill>
              </a:rPr>
              <a:t>, Barcelona, Spain; </a:t>
            </a:r>
            <a:r>
              <a:rPr lang="en-US" sz="2400" baseline="30000" dirty="0">
                <a:solidFill>
                  <a:schemeClr val="bg1"/>
                </a:solidFill>
              </a:rPr>
              <a:t>15</a:t>
            </a:r>
            <a:r>
              <a:rPr lang="en-US" sz="2400" dirty="0">
                <a:solidFill>
                  <a:schemeClr val="bg1"/>
                </a:solidFill>
              </a:rPr>
              <a:t>University of Oklahoma Health Sciences Center, Oklahoma City, United States of America; </a:t>
            </a:r>
            <a:r>
              <a:rPr lang="en-US" sz="2400" baseline="30000" dirty="0">
                <a:solidFill>
                  <a:schemeClr val="bg1"/>
                </a:solidFill>
              </a:rPr>
              <a:t>16</a:t>
            </a:r>
            <a:r>
              <a:rPr lang="en-US" sz="2400" dirty="0">
                <a:solidFill>
                  <a:schemeClr val="bg1"/>
                </a:solidFill>
              </a:rPr>
              <a:t>Martha-Maria City Hospital Halle-</a:t>
            </a:r>
            <a:r>
              <a:rPr lang="en-US" sz="2400" dirty="0" err="1">
                <a:solidFill>
                  <a:schemeClr val="bg1"/>
                </a:solidFill>
              </a:rPr>
              <a:t>Doelau</a:t>
            </a:r>
            <a:r>
              <a:rPr lang="en-US" sz="2400" dirty="0">
                <a:solidFill>
                  <a:schemeClr val="bg1"/>
                </a:solidFill>
              </a:rPr>
              <a:t>, Halle, Germany; </a:t>
            </a:r>
            <a:r>
              <a:rPr lang="en-US" sz="2400" baseline="30000" dirty="0">
                <a:solidFill>
                  <a:schemeClr val="bg1"/>
                </a:solidFill>
              </a:rPr>
              <a:t>17</a:t>
            </a:r>
            <a:r>
              <a:rPr lang="en-US" sz="2400" dirty="0">
                <a:solidFill>
                  <a:schemeClr val="bg1"/>
                </a:solidFill>
              </a:rPr>
              <a:t>Davidoff Cancer Center, Rabin Medical Center, Petah </a:t>
            </a:r>
            <a:r>
              <a:rPr lang="en-US" sz="2400" dirty="0" err="1">
                <a:solidFill>
                  <a:schemeClr val="bg1"/>
                </a:solidFill>
              </a:rPr>
              <a:t>Tikva</a:t>
            </a:r>
            <a:r>
              <a:rPr lang="en-US" sz="2400" dirty="0">
                <a:solidFill>
                  <a:schemeClr val="bg1"/>
                </a:solidFill>
              </a:rPr>
              <a:t>, Israel; </a:t>
            </a:r>
            <a:r>
              <a:rPr lang="en-US" sz="2400" baseline="30000" dirty="0">
                <a:solidFill>
                  <a:schemeClr val="bg1"/>
                </a:solidFill>
              </a:rPr>
              <a:t>18</a:t>
            </a:r>
            <a:r>
              <a:rPr lang="en-US" sz="2400" dirty="0">
                <a:solidFill>
                  <a:schemeClr val="bg1"/>
                </a:solidFill>
              </a:rPr>
              <a:t>OSE </a:t>
            </a:r>
            <a:r>
              <a:rPr lang="en-US" sz="2400" dirty="0" err="1">
                <a:solidFill>
                  <a:schemeClr val="bg1"/>
                </a:solidFill>
              </a:rPr>
              <a:t>Immunotherapeutics</a:t>
            </a:r>
            <a:r>
              <a:rPr lang="en-US" sz="2400" dirty="0">
                <a:solidFill>
                  <a:schemeClr val="bg1"/>
                </a:solidFill>
              </a:rPr>
              <a:t>, Paris, France; </a:t>
            </a:r>
            <a:r>
              <a:rPr lang="en-US" sz="2400" baseline="30000" dirty="0">
                <a:solidFill>
                  <a:schemeClr val="bg1"/>
                </a:solidFill>
              </a:rPr>
              <a:t>19</a:t>
            </a:r>
            <a:r>
              <a:rPr lang="en-US" sz="2400" dirty="0">
                <a:solidFill>
                  <a:schemeClr val="bg1"/>
                </a:solidFill>
              </a:rPr>
              <a:t> Medical University of Gdansk, Gdansk, Poland; </a:t>
            </a:r>
            <a:r>
              <a:rPr lang="en-US" sz="2400" baseline="30000" dirty="0">
                <a:solidFill>
                  <a:schemeClr val="bg1"/>
                </a:solidFill>
              </a:rPr>
              <a:t>20</a:t>
            </a:r>
            <a:r>
              <a:rPr lang="en-US" sz="2400" dirty="0">
                <a:solidFill>
                  <a:schemeClr val="bg1"/>
                </a:solidFill>
              </a:rPr>
              <a:t>Weill Cornell Medicine, New York, MD, United States of America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EC3DA-1C54-4FCA-8123-728A6D0DC052}"/>
              </a:ext>
            </a:extLst>
          </p:cNvPr>
          <p:cNvSpPr txBox="1"/>
          <p:nvPr/>
        </p:nvSpPr>
        <p:spPr>
          <a:xfrm>
            <a:off x="10329191" y="12395316"/>
            <a:ext cx="9028028" cy="6539808"/>
          </a:xfrm>
          <a:prstGeom prst="rect">
            <a:avLst/>
          </a:prstGeom>
          <a:solidFill>
            <a:srgbClr val="2867AE"/>
          </a:solidFill>
          <a:ln>
            <a:solidFill>
              <a:schemeClr val="bg1"/>
            </a:solidFill>
          </a:ln>
        </p:spPr>
        <p:txBody>
          <a:bodyPr wrap="square" lIns="182880" rIns="182880" bIns="274320" rtlCol="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Conclusion:</a:t>
            </a:r>
            <a:endParaRPr lang="en-US" sz="3200" b="1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In NSCLC patients with IO secondary resistance, late progressors with OSE2101 were mainly driven by long Stable Disease.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Deconvolution of OS curves by Best Response was better with OSE2101 compared to </a:t>
            </a:r>
            <a:r>
              <a:rPr lang="en-US" sz="2800" b="1" dirty="0" err="1">
                <a:solidFill>
                  <a:schemeClr val="bg1"/>
                </a:solidFill>
              </a:rPr>
              <a:t>SoC.</a:t>
            </a:r>
            <a:r>
              <a:rPr lang="en-US" sz="2800" b="1" dirty="0">
                <a:solidFill>
                  <a:schemeClr val="bg1"/>
                </a:solidFill>
              </a:rPr>
              <a:t> Interestingly, the OSE2101 effect was particularly higher in patients with Stable Disease or Progressive Disease. This suggest that the cancer vaccine OSE2101 may act as an anti-tumor brake in controlling the tumor growth regardless of best response.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Regardless the use of post progression anticancer treatment, OS was </a:t>
            </a:r>
            <a:r>
              <a:rPr lang="en-US" sz="2800" b="1">
                <a:solidFill>
                  <a:schemeClr val="bg1"/>
                </a:solidFill>
              </a:rPr>
              <a:t>in favor of OSE2101 </a:t>
            </a:r>
            <a:r>
              <a:rPr lang="en-US" sz="2800" b="1" dirty="0">
                <a:solidFill>
                  <a:schemeClr val="bg1"/>
                </a:solidFill>
              </a:rPr>
              <a:t>compared to SoC confirming the activity of the vaccine as stand alone.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E0184-1599-4CA6-A246-A096FD37DD48}"/>
              </a:ext>
            </a:extLst>
          </p:cNvPr>
          <p:cNvSpPr txBox="1"/>
          <p:nvPr/>
        </p:nvSpPr>
        <p:spPr>
          <a:xfrm>
            <a:off x="434343" y="4801979"/>
            <a:ext cx="9330143" cy="3046988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pPr algn="just"/>
            <a:r>
              <a:rPr lang="en-US" sz="3600" u="sng" dirty="0"/>
              <a:t>Background: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/>
              <a:t>OSE2101 (</a:t>
            </a:r>
            <a:r>
              <a:rPr lang="en-US" sz="2600" dirty="0" err="1"/>
              <a:t>Tedopi</a:t>
            </a:r>
            <a:r>
              <a:rPr lang="en-US" sz="2600" dirty="0"/>
              <a:t>) is a </a:t>
            </a:r>
            <a:r>
              <a:rPr lang="en-US" sz="2600" b="1" dirty="0"/>
              <a:t>cancer vaccine increasing median overall survival (</a:t>
            </a:r>
            <a:r>
              <a:rPr lang="en-US" sz="2600" b="1" dirty="0" err="1"/>
              <a:t>mOS</a:t>
            </a:r>
            <a:r>
              <a:rPr lang="en-US" sz="2600" b="1" dirty="0"/>
              <a:t>) </a:t>
            </a:r>
            <a:r>
              <a:rPr lang="en-US" sz="2600" dirty="0"/>
              <a:t>by 3.6 months with HR of 0.59 (p=0.017)</a:t>
            </a:r>
            <a:r>
              <a:rPr lang="en-US" sz="2600" b="1" dirty="0"/>
              <a:t> versus chemotherapy</a:t>
            </a:r>
            <a:r>
              <a:rPr lang="en-US" sz="2600" dirty="0"/>
              <a:t> </a:t>
            </a:r>
            <a:r>
              <a:rPr lang="en-US" sz="2600" b="1" dirty="0"/>
              <a:t>in</a:t>
            </a:r>
            <a:r>
              <a:rPr lang="en-US" sz="2600" dirty="0"/>
              <a:t> </a:t>
            </a:r>
            <a:r>
              <a:rPr lang="en-US" sz="2600" b="1" dirty="0"/>
              <a:t>HLA-A2+ NSCLC patients with IO secondary resistance after sequential CT-IO</a:t>
            </a:r>
            <a:r>
              <a:rPr lang="en-US" sz="2600" b="1" baseline="30000" dirty="0"/>
              <a:t>1</a:t>
            </a:r>
            <a:r>
              <a:rPr lang="en-US" sz="2600" b="1" dirty="0"/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/>
              <a:t>The objective of this analysis was to </a:t>
            </a:r>
            <a:r>
              <a:rPr lang="en-US" sz="2600" b="1" dirty="0"/>
              <a:t>explore the pattern of activity of OSE2101 compared to chemotherapy.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9C1F6-3D38-4E5E-A734-7BC16958D47A}"/>
              </a:ext>
            </a:extLst>
          </p:cNvPr>
          <p:cNvSpPr txBox="1"/>
          <p:nvPr/>
        </p:nvSpPr>
        <p:spPr>
          <a:xfrm>
            <a:off x="311500" y="7704833"/>
            <a:ext cx="9452987" cy="5586145"/>
          </a:xfrm>
          <a:prstGeom prst="rect">
            <a:avLst/>
          </a:prstGeom>
          <a:noFill/>
        </p:spPr>
        <p:txBody>
          <a:bodyPr wrap="square" lIns="274320" tIns="45720" rIns="274320" bIns="274320" rtlCol="0">
            <a:spAutoFit/>
          </a:bodyPr>
          <a:lstStyle/>
          <a:p>
            <a:pPr algn="just"/>
            <a:r>
              <a:rPr lang="en-US" sz="3600" u="sng" dirty="0"/>
              <a:t>Methods: 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118 NSCLC EGFR and ALK negative patients were randomized (2:1) in OSE2101 (n=80) or in SoC (docetaxel or pemetrexed, n=38)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Pattern of activity </a:t>
            </a:r>
            <a:r>
              <a:rPr lang="en-US" sz="2600" dirty="0"/>
              <a:t>of OSE2101 was explored :</a:t>
            </a:r>
          </a:p>
          <a:p>
            <a:pPr marL="914400" lvl="1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in Late Progressors (LP) </a:t>
            </a:r>
            <a:r>
              <a:rPr lang="en-US" sz="2600" dirty="0"/>
              <a:t>defined as no RECIST 1.1 nor clinical Progressive Disease (PD) within the first 6 months after randomization.</a:t>
            </a:r>
            <a:endParaRPr lang="en-US" sz="2600" b="1" dirty="0"/>
          </a:p>
          <a:p>
            <a:pPr marL="914400" lvl="1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In all patients by describing </a:t>
            </a:r>
            <a:r>
              <a:rPr lang="en-US" sz="2600" b="1" dirty="0"/>
              <a:t>OS according to the best response to study treatment and the administration of post progression anticancer treatment </a:t>
            </a:r>
            <a:r>
              <a:rPr lang="en-US" sz="2600" dirty="0"/>
              <a:t>in OSE2101 group and in </a:t>
            </a:r>
            <a:r>
              <a:rPr lang="en-US" sz="2600" dirty="0" err="1"/>
              <a:t>SoC</a:t>
            </a:r>
            <a:r>
              <a:rPr lang="en-US" sz="2600" b="1" dirty="0" err="1"/>
              <a:t>.</a:t>
            </a:r>
            <a:r>
              <a:rPr lang="en-US" sz="2600" b="1" dirty="0"/>
              <a:t>  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EDA0761E-7E68-5F79-2AFE-D91BDC60C08F}"/>
              </a:ext>
            </a:extLst>
          </p:cNvPr>
          <p:cNvSpPr txBox="1"/>
          <p:nvPr/>
        </p:nvSpPr>
        <p:spPr>
          <a:xfrm>
            <a:off x="391887" y="12907628"/>
            <a:ext cx="9452988" cy="6247864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pPr algn="just"/>
            <a:r>
              <a:rPr lang="en-US" sz="3600" u="sng" dirty="0"/>
              <a:t>Results (1):</a:t>
            </a:r>
          </a:p>
          <a:p>
            <a:pPr algn="just"/>
            <a:r>
              <a:rPr lang="en-US" sz="3200" u="sng" dirty="0"/>
              <a:t>Late Progressors (LP)</a:t>
            </a:r>
            <a:r>
              <a:rPr lang="en-US" sz="3200" dirty="0"/>
              <a:t>:</a:t>
            </a:r>
            <a:endParaRPr lang="en-US" sz="2600" dirty="0"/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LP was observed in 16 (20%) patients with OSE2101 </a:t>
            </a:r>
            <a:r>
              <a:rPr lang="en-US" sz="2600" dirty="0"/>
              <a:t>and 7 (18%) with </a:t>
            </a:r>
            <a:r>
              <a:rPr lang="en-US" sz="2600" dirty="0" err="1"/>
              <a:t>SoC.</a:t>
            </a:r>
            <a:endParaRPr lang="en-US" sz="2600" dirty="0"/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LP included 4 (25%) patients with PR and 12 (75%) patients with prolonged SD with OSE2101 </a:t>
            </a:r>
            <a:r>
              <a:rPr lang="en-US" sz="2600" dirty="0"/>
              <a:t>and 3 (43%) PR and 4 (57%) SD with SoC (Figure 1).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Compared to early progressors (n=58) in OSE2101 group,</a:t>
            </a:r>
            <a:r>
              <a:rPr lang="en-US" sz="2600" b="1" dirty="0"/>
              <a:t> </a:t>
            </a:r>
            <a:r>
              <a:rPr lang="en-US" sz="2600" dirty="0"/>
              <a:t>LP shown less stage IV at study entry, lower number of metastatic sites, lower liver and brain met, longer duration of prior IO and a longer time since end of CT.  </a:t>
            </a: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 err="1"/>
              <a:t>mOS</a:t>
            </a:r>
            <a:r>
              <a:rPr lang="en-US" sz="2600" b="1" dirty="0"/>
              <a:t> was 14.7 months with 1-year OS rate of 68% with OSE2101 and </a:t>
            </a:r>
            <a:r>
              <a:rPr lang="en-US" sz="2600" b="1" dirty="0" err="1"/>
              <a:t>mPFS</a:t>
            </a:r>
            <a:r>
              <a:rPr lang="en-US" sz="2600" b="1" dirty="0"/>
              <a:t> was 8.8 months with 23% of patients progression-free at 1-year.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77CB383-50FF-3643-CB09-00C8A3EAECC1}"/>
              </a:ext>
            </a:extLst>
          </p:cNvPr>
          <p:cNvSpPr txBox="1"/>
          <p:nvPr/>
        </p:nvSpPr>
        <p:spPr>
          <a:xfrm>
            <a:off x="48099" y="24065"/>
            <a:ext cx="24296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1019P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5BE768E-487C-3791-3934-98D94423604B}"/>
              </a:ext>
            </a:extLst>
          </p:cNvPr>
          <p:cNvCxnSpPr>
            <a:cxnSpLocks/>
          </p:cNvCxnSpPr>
          <p:nvPr/>
        </p:nvCxnSpPr>
        <p:spPr>
          <a:xfrm>
            <a:off x="31572200" y="14689667"/>
            <a:ext cx="143933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82BB3F5A-2DDC-535C-59AF-C191AA59A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3567" y="89378"/>
            <a:ext cx="3732378" cy="858017"/>
          </a:xfrm>
          <a:prstGeom prst="rect">
            <a:avLst/>
          </a:prstGeom>
          <a:ln>
            <a:solidFill>
              <a:srgbClr val="2867AE"/>
            </a:solidFill>
          </a:ln>
        </p:spPr>
      </p:pic>
      <p:graphicFrame>
        <p:nvGraphicFramePr>
          <p:cNvPr id="40" name="Tableau 7">
            <a:extLst>
              <a:ext uri="{FF2B5EF4-FFF2-40B4-BE49-F238E27FC236}">
                <a16:creationId xmlns:a16="http://schemas.microsoft.com/office/drawing/2014/main" id="{61AC12D2-13FD-843D-656B-69DBE0C8E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93934"/>
              </p:ext>
            </p:extLst>
          </p:nvPr>
        </p:nvGraphicFramePr>
        <p:xfrm>
          <a:off x="19614783" y="9419196"/>
          <a:ext cx="1316089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965">
                  <a:extLst>
                    <a:ext uri="{9D8B030D-6E8A-4147-A177-3AD203B41FA5}">
                      <a16:colId xmlns:a16="http://schemas.microsoft.com/office/drawing/2014/main" val="724531118"/>
                    </a:ext>
                  </a:extLst>
                </a:gridCol>
                <a:gridCol w="4386965">
                  <a:extLst>
                    <a:ext uri="{9D8B030D-6E8A-4147-A177-3AD203B41FA5}">
                      <a16:colId xmlns:a16="http://schemas.microsoft.com/office/drawing/2014/main" val="1380658085"/>
                    </a:ext>
                  </a:extLst>
                </a:gridCol>
                <a:gridCol w="4386965">
                  <a:extLst>
                    <a:ext uri="{9D8B030D-6E8A-4147-A177-3AD203B41FA5}">
                      <a16:colId xmlns:a16="http://schemas.microsoft.com/office/drawing/2014/main" val="1767939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Partial Response (PR)</a:t>
                      </a:r>
                    </a:p>
                    <a:p>
                      <a:pPr algn="ctr"/>
                      <a:r>
                        <a:rPr lang="en-US" sz="2400" dirty="0"/>
                        <a:t>n=13</a:t>
                      </a:r>
                    </a:p>
                  </a:txBody>
                  <a:tcPr>
                    <a:solidFill>
                      <a:srgbClr val="2868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Stable Disease (SD)</a:t>
                      </a:r>
                    </a:p>
                    <a:p>
                      <a:pPr algn="ctr"/>
                      <a:r>
                        <a:rPr lang="en-US" sz="2400" dirty="0"/>
                        <a:t>n=55</a:t>
                      </a:r>
                    </a:p>
                  </a:txBody>
                  <a:tcPr>
                    <a:solidFill>
                      <a:srgbClr val="2868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Progressive Disease (PD)</a:t>
                      </a:r>
                    </a:p>
                    <a:p>
                      <a:pPr algn="ctr"/>
                      <a:r>
                        <a:rPr lang="en-US" sz="2400" dirty="0"/>
                        <a:t>n=74</a:t>
                      </a:r>
                    </a:p>
                  </a:txBody>
                  <a:tcPr>
                    <a:solidFill>
                      <a:srgbClr val="286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32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HR=0.75 [95%CI 0.18-3.23]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HR=0.61 [95%CI 0.33-1.14]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HR=0.45 [95%CI 0.19-1.04]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518055"/>
                  </a:ext>
                </a:extLst>
              </a:tr>
            </a:tbl>
          </a:graphicData>
        </a:graphic>
      </p:graphicFrame>
      <p:pic>
        <p:nvPicPr>
          <p:cNvPr id="41" name="Image 40">
            <a:extLst>
              <a:ext uri="{FF2B5EF4-FFF2-40B4-BE49-F238E27FC236}">
                <a16:creationId xmlns:a16="http://schemas.microsoft.com/office/drawing/2014/main" id="{7119C2D2-E084-3644-B86E-EB2D420F2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243" y="6139111"/>
            <a:ext cx="3930615" cy="3132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8D625413-1A4A-5883-537F-7B734F24E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5158" y="6139111"/>
            <a:ext cx="4263154" cy="3132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3412908-3C0D-0C44-6EF7-B81D8DEA0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612" y="6149240"/>
            <a:ext cx="4455743" cy="312706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Box 5">
            <a:extLst>
              <a:ext uri="{FF2B5EF4-FFF2-40B4-BE49-F238E27FC236}">
                <a16:creationId xmlns:a16="http://schemas.microsoft.com/office/drawing/2014/main" id="{6BBD6CAE-2199-7895-06DC-324020AC96C0}"/>
              </a:ext>
            </a:extLst>
          </p:cNvPr>
          <p:cNvSpPr txBox="1"/>
          <p:nvPr/>
        </p:nvSpPr>
        <p:spPr>
          <a:xfrm>
            <a:off x="11075098" y="4766845"/>
            <a:ext cx="7517924" cy="954107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pPr algn="ctr"/>
            <a:r>
              <a:rPr lang="en-US" sz="2800" dirty="0"/>
              <a:t>Figure 1: Swimmer-plot of Late Progressors  with SoC (red) and OSE2101 (blue) </a:t>
            </a:r>
            <a:endParaRPr lang="en-US" sz="2800" u="sng" dirty="0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80DFF78C-E8DE-2925-6E48-380E69B6CF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505" y="12339053"/>
            <a:ext cx="5608045" cy="3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51FFFC80-DB40-EA5A-3076-3DCFF94249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478" y="12339054"/>
            <a:ext cx="5630559" cy="328694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xtBox 5">
            <a:extLst>
              <a:ext uri="{FF2B5EF4-FFF2-40B4-BE49-F238E27FC236}">
                <a16:creationId xmlns:a16="http://schemas.microsoft.com/office/drawing/2014/main" id="{8E2DCE50-E1E8-C141-759B-149B80D20A80}"/>
              </a:ext>
            </a:extLst>
          </p:cNvPr>
          <p:cNvSpPr txBox="1"/>
          <p:nvPr/>
        </p:nvSpPr>
        <p:spPr>
          <a:xfrm>
            <a:off x="19402314" y="5540214"/>
            <a:ext cx="13648343" cy="523220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pPr algn="ctr"/>
            <a:r>
              <a:rPr lang="en-US" sz="2800" dirty="0"/>
              <a:t>Figures 2: Survival (Kaplan Meier) in PR (2a), SD (2b) and DP (2c) under SoC and OSE2101</a:t>
            </a:r>
            <a:endParaRPr lang="en-US" sz="2800" u="sng" dirty="0"/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0841534D-5B4B-1F5D-88A6-B7C23C393910}"/>
              </a:ext>
            </a:extLst>
          </p:cNvPr>
          <p:cNvSpPr txBox="1"/>
          <p:nvPr/>
        </p:nvSpPr>
        <p:spPr>
          <a:xfrm>
            <a:off x="19884643" y="11456534"/>
            <a:ext cx="12751811" cy="954107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pPr algn="ctr"/>
            <a:r>
              <a:rPr lang="en-US" sz="2800" dirty="0"/>
              <a:t>Figures 3: Survival (Kaplan Meier) with (3a) or without (3b) anticancer treatment post progression in SoC and OSE2101</a:t>
            </a:r>
            <a:endParaRPr lang="en-US" sz="2800" u="sng" dirty="0"/>
          </a:p>
        </p:txBody>
      </p:sp>
      <p:graphicFrame>
        <p:nvGraphicFramePr>
          <p:cNvPr id="57" name="Tableau 7">
            <a:extLst>
              <a:ext uri="{FF2B5EF4-FFF2-40B4-BE49-F238E27FC236}">
                <a16:creationId xmlns:a16="http://schemas.microsoft.com/office/drawing/2014/main" id="{F2D608AF-A785-87E8-E6EE-FC5F7A334977}"/>
              </a:ext>
            </a:extLst>
          </p:cNvPr>
          <p:cNvGraphicFramePr>
            <a:graphicFrameLocks noGrp="1"/>
          </p:cNvGraphicFramePr>
          <p:nvPr/>
        </p:nvGraphicFramePr>
        <p:xfrm>
          <a:off x="19664140" y="15645077"/>
          <a:ext cx="1297231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6157">
                  <a:extLst>
                    <a:ext uri="{9D8B030D-6E8A-4147-A177-3AD203B41FA5}">
                      <a16:colId xmlns:a16="http://schemas.microsoft.com/office/drawing/2014/main" val="724531118"/>
                    </a:ext>
                  </a:extLst>
                </a:gridCol>
                <a:gridCol w="6486157">
                  <a:extLst>
                    <a:ext uri="{9D8B030D-6E8A-4147-A177-3AD203B41FA5}">
                      <a16:colId xmlns:a16="http://schemas.microsoft.com/office/drawing/2014/main" val="13806580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With anticancer treatment post progression</a:t>
                      </a:r>
                    </a:p>
                    <a:p>
                      <a:pPr algn="ctr"/>
                      <a:r>
                        <a:rPr lang="en-US" sz="2400" dirty="0"/>
                        <a:t>n=71</a:t>
                      </a:r>
                    </a:p>
                  </a:txBody>
                  <a:tcPr>
                    <a:solidFill>
                      <a:srgbClr val="2868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Without anticancer treatment post progression</a:t>
                      </a:r>
                    </a:p>
                    <a:p>
                      <a:pPr algn="ctr"/>
                      <a:r>
                        <a:rPr lang="en-US" sz="2400" dirty="0"/>
                        <a:t>n=47</a:t>
                      </a:r>
                    </a:p>
                  </a:txBody>
                  <a:tcPr>
                    <a:solidFill>
                      <a:srgbClr val="286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32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HR=0.71 [95%CI 0.38-1.30]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HR=0.76 [95%CI 0.41-1.41]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518055"/>
                  </a:ext>
                </a:extLst>
              </a:tr>
            </a:tbl>
          </a:graphicData>
        </a:graphic>
      </p:graphicFrame>
      <p:sp>
        <p:nvSpPr>
          <p:cNvPr id="58" name="TextBox 5">
            <a:extLst>
              <a:ext uri="{FF2B5EF4-FFF2-40B4-BE49-F238E27FC236}">
                <a16:creationId xmlns:a16="http://schemas.microsoft.com/office/drawing/2014/main" id="{A2F0C667-916A-9A5B-6C63-15B7D654C924}"/>
              </a:ext>
            </a:extLst>
          </p:cNvPr>
          <p:cNvSpPr txBox="1"/>
          <p:nvPr/>
        </p:nvSpPr>
        <p:spPr>
          <a:xfrm>
            <a:off x="19534573" y="17198289"/>
            <a:ext cx="13300128" cy="1846659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pPr algn="ctr"/>
            <a:r>
              <a:rPr lang="en-US" sz="2400" b="1" dirty="0"/>
              <a:t>Author Contact: </a:t>
            </a:r>
            <a:r>
              <a:rPr lang="en-US" sz="2400" b="1" dirty="0">
                <a:hlinkClick r:id="rId9"/>
              </a:rPr>
              <a:t>MA.Rosario.Garcia.Campelo@sergas.es</a:t>
            </a:r>
            <a:endParaRPr lang="en-US" sz="2400" b="1" dirty="0"/>
          </a:p>
          <a:p>
            <a:pPr algn="ctr"/>
            <a:r>
              <a:rPr lang="en-US" sz="2400" dirty="0"/>
              <a:t>We thank all investigators and their study team, all patients and their families, P.  Attali (MD) for his support in writing the abstract and  J. Le Boulicaut, C. </a:t>
            </a:r>
            <a:r>
              <a:rPr lang="en-US" sz="2400" dirty="0" err="1"/>
              <a:t>Josse</a:t>
            </a:r>
            <a:r>
              <a:rPr lang="en-US" sz="2400" dirty="0"/>
              <a:t>, F. Montestruc (eXYSTAT) for biometry.</a:t>
            </a:r>
          </a:p>
          <a:p>
            <a:pPr algn="ctr"/>
            <a:r>
              <a:rPr lang="en-US" dirty="0"/>
              <a:t>Reference: 1. B Besse et al; #47LBA ESMO 2021 in Annals of Oncology (2021) 32 (suppl_5): S1283-S1346. 0.1016/</a:t>
            </a:r>
            <a:r>
              <a:rPr lang="en-US" dirty="0" err="1"/>
              <a:t>annonc</a:t>
            </a:r>
            <a:r>
              <a:rPr lang="en-US" dirty="0"/>
              <a:t>/annonc741</a:t>
            </a:r>
            <a:endParaRPr lang="en-US" b="1" dirty="0"/>
          </a:p>
          <a:p>
            <a:pPr algn="ctr"/>
            <a:r>
              <a:rPr lang="en-US" sz="2400" dirty="0"/>
              <a:t> </a:t>
            </a:r>
            <a:r>
              <a:rPr lang="en-US" dirty="0"/>
              <a:t>Copies of this poster are for personal use only and may not be reproduced without permission from ESMO and the author of this poster</a:t>
            </a:r>
          </a:p>
        </p:txBody>
      </p:sp>
      <p:sp>
        <p:nvSpPr>
          <p:cNvPr id="60" name="TextBox 5">
            <a:extLst>
              <a:ext uri="{FF2B5EF4-FFF2-40B4-BE49-F238E27FC236}">
                <a16:creationId xmlns:a16="http://schemas.microsoft.com/office/drawing/2014/main" id="{43FAC7AB-0483-67E4-598F-45FD10EED458}"/>
              </a:ext>
            </a:extLst>
          </p:cNvPr>
          <p:cNvSpPr txBox="1"/>
          <p:nvPr/>
        </p:nvSpPr>
        <p:spPr>
          <a:xfrm>
            <a:off x="19534573" y="4720735"/>
            <a:ext cx="13383827" cy="646331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r>
              <a:rPr lang="en-US" sz="3600" u="sng" dirty="0"/>
              <a:t>Results (2): </a:t>
            </a:r>
            <a:r>
              <a:rPr lang="en-US" sz="3200" u="sng" dirty="0"/>
              <a:t>OS by Best Response under OSE2101 and SoC</a:t>
            </a:r>
            <a:endParaRPr lang="en-US" sz="3200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705D35A-3166-3923-2BBB-16FC21F39BAF}"/>
              </a:ext>
            </a:extLst>
          </p:cNvPr>
          <p:cNvSpPr txBox="1"/>
          <p:nvPr/>
        </p:nvSpPr>
        <p:spPr>
          <a:xfrm>
            <a:off x="19981169" y="8165911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2a: PR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443367C-0C18-D6F5-914C-15A863935102}"/>
              </a:ext>
            </a:extLst>
          </p:cNvPr>
          <p:cNvSpPr txBox="1"/>
          <p:nvPr/>
        </p:nvSpPr>
        <p:spPr>
          <a:xfrm>
            <a:off x="24051535" y="817166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2b: SD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75C58AF-EA50-8B32-25E2-D508F92E0E11}"/>
              </a:ext>
            </a:extLst>
          </p:cNvPr>
          <p:cNvSpPr txBox="1"/>
          <p:nvPr/>
        </p:nvSpPr>
        <p:spPr>
          <a:xfrm>
            <a:off x="28458740" y="816591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2c: DP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02661157-54A4-B703-4407-F447CFF83D28}"/>
              </a:ext>
            </a:extLst>
          </p:cNvPr>
          <p:cNvSpPr txBox="1"/>
          <p:nvPr/>
        </p:nvSpPr>
        <p:spPr>
          <a:xfrm>
            <a:off x="20085443" y="14462436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3a: </a:t>
            </a:r>
            <a:r>
              <a:rPr lang="fr-FR" dirty="0" err="1"/>
              <a:t>with</a:t>
            </a:r>
            <a:endParaRPr lang="fr-FR" dirty="0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8857DA97-5667-995E-59A0-163A2ED63D56}"/>
              </a:ext>
            </a:extLst>
          </p:cNvPr>
          <p:cNvSpPr txBox="1"/>
          <p:nvPr/>
        </p:nvSpPr>
        <p:spPr>
          <a:xfrm>
            <a:off x="26991566" y="14470458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3b: </a:t>
            </a:r>
            <a:r>
              <a:rPr lang="fr-FR" dirty="0" err="1"/>
              <a:t>without</a:t>
            </a:r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6B182B6A-B8CE-EC46-8D63-FE8BC427FF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191" y="5680147"/>
            <a:ext cx="9028028" cy="66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F601BA-ABC2-3B3A-83B9-B5B2B9874797}"/>
              </a:ext>
            </a:extLst>
          </p:cNvPr>
          <p:cNvSpPr txBox="1"/>
          <p:nvPr/>
        </p:nvSpPr>
        <p:spPr>
          <a:xfrm>
            <a:off x="19526553" y="10829335"/>
            <a:ext cx="13383827" cy="646331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r>
              <a:rPr lang="en-US" sz="3600" u="sng" dirty="0"/>
              <a:t>Results (3): </a:t>
            </a:r>
            <a:r>
              <a:rPr lang="en-US" sz="3200" u="sng" dirty="0"/>
              <a:t>OS according to Anticancer Treatment Post Progression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2404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6decfd-24bf-4171-ba15-8a45e2881bdf" xsi:nil="true"/>
    <lcf76f155ced4ddcb4097134ff3c332f xmlns="e0fcdfff-d69e-4c31-a118-f46ad066acb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A14FA10BE434EA6AF4E9D7D95326E" ma:contentTypeVersion="15" ma:contentTypeDescription="Create a new document." ma:contentTypeScope="" ma:versionID="13604a0d501e78d8c8206ca90a42350b">
  <xsd:schema xmlns:xsd="http://www.w3.org/2001/XMLSchema" xmlns:xs="http://www.w3.org/2001/XMLSchema" xmlns:p="http://schemas.microsoft.com/office/2006/metadata/properties" xmlns:ns2="c39e88d1-96ce-4e71-88c0-ef978a3d6e42" xmlns:ns3="e0fcdfff-d69e-4c31-a118-f46ad066acb1" xmlns:ns4="7b6decfd-24bf-4171-ba15-8a45e2881bdf" targetNamespace="http://schemas.microsoft.com/office/2006/metadata/properties" ma:root="true" ma:fieldsID="f02976edc2e340894675de79b8b27f48" ns2:_="" ns3:_="" ns4:_="">
    <xsd:import namespace="c39e88d1-96ce-4e71-88c0-ef978a3d6e42"/>
    <xsd:import namespace="e0fcdfff-d69e-4c31-a118-f46ad066acb1"/>
    <xsd:import namespace="7b6decfd-24bf-4171-ba15-8a45e2881bd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e88d1-96ce-4e71-88c0-ef978a3d6e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cdfff-d69e-4c31-a118-f46ad066a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d7982c-175e-46b2-a0ea-bb1f3350d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decfd-24bf-4171-ba15-8a45e2881bdf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88bb53ef-8e31-40de-9fa8-ab151a806fc3}" ma:internalName="TaxCatchAll" ma:showField="CatchAllData" ma:web="7b6decfd-24bf-4171-ba15-8a45e2881b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3943FB-B30E-4EA8-AC49-4555611B5C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DF4B4D-E2FB-4D27-8E56-E0FB6F9C2260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9986e847-984c-4acc-a062-e34ad4667c84"/>
    <ds:schemaRef ds:uri="1d71b065-c3e7-4eb5-8758-55939bc65cbc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7b6decfd-24bf-4171-ba15-8a45e2881bd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8632F9-6EFB-4D67-B613-7DD0E036656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1877</TotalTime>
  <Words>1066</Words>
  <Application>Microsoft Office PowerPoint</Application>
  <PresentationFormat>Personnalisé</PresentationFormat>
  <Paragraphs>53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finding goes here, translated into plain English. Emphasize the important words.</dc:title>
  <dc:creator>Lisa Greaves</dc:creator>
  <cp:lastModifiedBy>Dominique Costantini</cp:lastModifiedBy>
  <cp:revision>48</cp:revision>
  <cp:lastPrinted>2022-05-04T13:26:09Z</cp:lastPrinted>
  <dcterms:created xsi:type="dcterms:W3CDTF">2019-07-25T20:43:26Z</dcterms:created>
  <dcterms:modified xsi:type="dcterms:W3CDTF">2022-08-19T07:28:06Z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0x0101007B1C9EAD2946C54A9D8F46C09B322768</vt:lpwstr>
  </property>
  <property fmtid="{D5CDD505-2E9C-101B-9397-08002B2CF9AE}" pid="3" name="MediaServiceImageTags">
    <vt:lpwstr/>
  </property>
</Properties>
</file>