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
  </p:notesMasterIdLst>
  <p:handoutMasterIdLst>
    <p:handoutMasterId r:id="rId7"/>
  </p:handoutMasterIdLst>
  <p:sldIdLst>
    <p:sldId id="257" r:id="rId5"/>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D6081-D02F-978D-2A80-4C896A2FC5F6}" name="Silvia Comis" initials="SC" userId="S::silvia.comis@ose-immuno.com::7a8d515f-8926-4d44-8184-171d42dc684d" providerId="AD"/>
  <p188:author id="{B061FB9C-1E3B-BB74-BE4C-E96EC8227FFB}" name="Constant JOSSE" initials="CJ" userId="S::constant.josse@exystat.com::fbce2f45-6c40-45f1-bf29-7ca88180e438" providerId="AD"/>
  <p188:author id="{44A027A7-4368-7B10-79F3-E43A8244F842}" name="Caroline Chevalier" initials="CC" userId="S::caroline.chevalier@ose-immuno.com::9bb28c53-195a-4f78-afcf-0d5b93f32318" providerId="AD"/>
  <p188:author id="{CA97DFF7-9D97-F22B-9760-F34352C88F66}" name="Constant Josse" initials="CJ" userId="S::constant.josse-ext@ose-immuno.com::527a2b18-8d25-4b86-9fcb-1f5b6b860c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97" autoAdjust="0"/>
  </p:normalViewPr>
  <p:slideViewPr>
    <p:cSldViewPr snapToGrid="0">
      <p:cViewPr>
        <p:scale>
          <a:sx n="180" d="100"/>
          <a:sy n="180" d="100"/>
        </p:scale>
        <p:origin x="924" y="-91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A4E441-8F0F-F633-06B4-1610891742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53C88C8-D011-17A7-2146-426CFA7BE0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49A3D8-C93E-4203-A201-7F24A5F531B3}" type="datetimeFigureOut">
              <a:rPr lang="en-US" smtClean="0"/>
              <a:t>2/15/2024</a:t>
            </a:fld>
            <a:endParaRPr lang="en-US"/>
          </a:p>
        </p:txBody>
      </p:sp>
      <p:sp>
        <p:nvSpPr>
          <p:cNvPr id="4" name="Footer Placeholder 3">
            <a:extLst>
              <a:ext uri="{FF2B5EF4-FFF2-40B4-BE49-F238E27FC236}">
                <a16:creationId xmlns:a16="http://schemas.microsoft.com/office/drawing/2014/main" id="{DA305434-F91A-6699-D69D-56CAA43C6A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69A7DA6-DAB0-D147-22A2-19A174719D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DB6A2D-2EE9-4DE8-85C4-9343554B46EF}" type="slidenum">
              <a:rPr lang="en-US" smtClean="0"/>
              <a:t>‹#›</a:t>
            </a:fld>
            <a:endParaRPr lang="en-US"/>
          </a:p>
        </p:txBody>
      </p:sp>
    </p:spTree>
    <p:extLst>
      <p:ext uri="{BB962C8B-B14F-4D97-AF65-F5344CB8AC3E}">
        <p14:creationId xmlns:p14="http://schemas.microsoft.com/office/powerpoint/2010/main" val="126924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C6DB8-D73B-488F-8301-B19F78AE57B7}" type="datetimeFigureOut">
              <a:rPr lang="en-US" smtClean="0"/>
              <a:t>2/15/2024</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FDA74-AF5D-4BC9-87C7-FF6DEA98EE29}" type="slidenum">
              <a:rPr lang="en-US" smtClean="0"/>
              <a:t>‹#›</a:t>
            </a:fld>
            <a:endParaRPr lang="en-US"/>
          </a:p>
        </p:txBody>
      </p:sp>
    </p:spTree>
    <p:extLst>
      <p:ext uri="{BB962C8B-B14F-4D97-AF65-F5344CB8AC3E}">
        <p14:creationId xmlns:p14="http://schemas.microsoft.com/office/powerpoint/2010/main" val="249807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0638" y="1143000"/>
            <a:ext cx="17367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1FDA74-AF5D-4BC9-87C7-FF6DEA98EE29}" type="slidenum">
              <a:rPr lang="en-US" smtClean="0"/>
              <a:t>1</a:t>
            </a:fld>
            <a:endParaRPr lang="en-US"/>
          </a:p>
        </p:txBody>
      </p:sp>
    </p:spTree>
    <p:extLst>
      <p:ext uri="{BB962C8B-B14F-4D97-AF65-F5344CB8AC3E}">
        <p14:creationId xmlns:p14="http://schemas.microsoft.com/office/powerpoint/2010/main" val="1069401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F03517F-231C-4D27-B388-64D4DE6B51F0}"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2435559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3517F-231C-4D27-B388-64D4DE6B51F0}"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3612898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3517F-231C-4D27-B388-64D4DE6B51F0}"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320764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3517F-231C-4D27-B388-64D4DE6B51F0}"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149724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3517F-231C-4D27-B388-64D4DE6B51F0}"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64574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3517F-231C-4D27-B388-64D4DE6B51F0}"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170342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3517F-231C-4D27-B388-64D4DE6B51F0}"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111548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3517F-231C-4D27-B388-64D4DE6B51F0}"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96908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3517F-231C-4D27-B388-64D4DE6B51F0}"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121281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F03517F-231C-4D27-B388-64D4DE6B51F0}"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120502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F03517F-231C-4D27-B388-64D4DE6B51F0}"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2498C1-19BF-4761-8181-79E0A55D7A94}" type="slidenum">
              <a:rPr lang="en-US" smtClean="0"/>
              <a:t>‹#›</a:t>
            </a:fld>
            <a:endParaRPr lang="en-US"/>
          </a:p>
        </p:txBody>
      </p:sp>
    </p:spTree>
    <p:extLst>
      <p:ext uri="{BB962C8B-B14F-4D97-AF65-F5344CB8AC3E}">
        <p14:creationId xmlns:p14="http://schemas.microsoft.com/office/powerpoint/2010/main" val="365796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0F03517F-231C-4D27-B388-64D4DE6B51F0}" type="datetimeFigureOut">
              <a:rPr lang="en-US" smtClean="0"/>
              <a:t>2/15/2024</a:t>
            </a:fld>
            <a:endParaRPr lang="en-US"/>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D2498C1-19BF-4761-8181-79E0A55D7A94}" type="slidenum">
              <a:rPr lang="en-US" smtClean="0"/>
              <a:t>‹#›</a:t>
            </a:fld>
            <a:endParaRPr lang="en-US"/>
          </a:p>
        </p:txBody>
      </p:sp>
    </p:spTree>
    <p:extLst>
      <p:ext uri="{BB962C8B-B14F-4D97-AF65-F5344CB8AC3E}">
        <p14:creationId xmlns:p14="http://schemas.microsoft.com/office/powerpoint/2010/main" val="723777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1.wdp"/><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emf"/><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graph&#10;&#10;Description automatically generated">
            <a:extLst>
              <a:ext uri="{FF2B5EF4-FFF2-40B4-BE49-F238E27FC236}">
                <a16:creationId xmlns:a16="http://schemas.microsoft.com/office/drawing/2014/main" id="{60C8412D-4422-B125-28C7-665A8E32F1A1}"/>
              </a:ext>
            </a:extLst>
          </p:cNvPr>
          <p:cNvPicPr>
            <a:picLocks noChangeAspect="1"/>
          </p:cNvPicPr>
          <p:nvPr/>
        </p:nvPicPr>
        <p:blipFill rotWithShape="1">
          <a:blip r:embed="rId3"/>
          <a:srcRect l="1097" t="6285" r="1391" b="6635"/>
          <a:stretch/>
        </p:blipFill>
        <p:spPr>
          <a:xfrm>
            <a:off x="472367" y="3494045"/>
            <a:ext cx="3032072" cy="1692071"/>
          </a:xfrm>
          <a:prstGeom prst="rect">
            <a:avLst/>
          </a:prstGeom>
        </p:spPr>
      </p:pic>
      <p:sp>
        <p:nvSpPr>
          <p:cNvPr id="3" name="Rectangle 2">
            <a:extLst>
              <a:ext uri="{FF2B5EF4-FFF2-40B4-BE49-F238E27FC236}">
                <a16:creationId xmlns:a16="http://schemas.microsoft.com/office/drawing/2014/main" id="{F07B02F1-300A-6D51-9E85-FC890E0802EC}"/>
              </a:ext>
            </a:extLst>
          </p:cNvPr>
          <p:cNvSpPr/>
          <p:nvPr/>
        </p:nvSpPr>
        <p:spPr>
          <a:xfrm>
            <a:off x="402336" y="306042"/>
            <a:ext cx="1024128" cy="19756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675">
                <a:solidFill>
                  <a:schemeClr val="tx1"/>
                </a:solidFill>
              </a:rPr>
              <a:t>Abstract # 368; FPN 30P</a:t>
            </a:r>
          </a:p>
        </p:txBody>
      </p:sp>
      <p:sp>
        <p:nvSpPr>
          <p:cNvPr id="4" name="Rectangle 3">
            <a:extLst>
              <a:ext uri="{FF2B5EF4-FFF2-40B4-BE49-F238E27FC236}">
                <a16:creationId xmlns:a16="http://schemas.microsoft.com/office/drawing/2014/main" id="{A59D84AC-5F7A-72F7-6B7D-6BEF14DE9213}"/>
              </a:ext>
            </a:extLst>
          </p:cNvPr>
          <p:cNvSpPr/>
          <p:nvPr/>
        </p:nvSpPr>
        <p:spPr>
          <a:xfrm>
            <a:off x="389077" y="1779270"/>
            <a:ext cx="1901952" cy="1444752"/>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96434" indent="-96434">
              <a:buFont typeface="Arial" panose="020B0604020202020204" pitchFamily="34" charset="0"/>
              <a:buChar char="•"/>
            </a:pPr>
            <a:endParaRPr lang="en-US" sz="394" dirty="0">
              <a:solidFill>
                <a:schemeClr val="tx1"/>
              </a:solidFill>
            </a:endParaRPr>
          </a:p>
          <a:p>
            <a:pPr marL="96434" indent="-96434" algn="just">
              <a:buFont typeface="Arial" panose="020B0604020202020204" pitchFamily="34" charset="0"/>
              <a:buChar char="•"/>
            </a:pPr>
            <a:endParaRPr lang="en-US" sz="700" dirty="0">
              <a:solidFill>
                <a:schemeClr val="tx1"/>
              </a:solidFill>
            </a:endParaRPr>
          </a:p>
          <a:p>
            <a:pPr marL="96434" indent="-96434" algn="just">
              <a:buFont typeface="Arial" panose="020B0604020202020204" pitchFamily="34" charset="0"/>
              <a:buChar char="•"/>
            </a:pPr>
            <a:r>
              <a:rPr lang="en-US" sz="800" dirty="0">
                <a:solidFill>
                  <a:schemeClr val="tx1"/>
                </a:solidFill>
              </a:rPr>
              <a:t>A phase I/II study is underway to determine MTD and/or RP2D, efficacy, safety and tolerability, PK and PD profiles of OSE279 in subjects with refractory malignancies, with no standard treatments</a:t>
            </a:r>
          </a:p>
          <a:p>
            <a:pPr marL="96434" indent="-96434" algn="just">
              <a:buFont typeface="Arial" panose="020B0604020202020204" pitchFamily="34" charset="0"/>
              <a:buChar char="•"/>
            </a:pPr>
            <a:r>
              <a:rPr lang="en-US" sz="800" dirty="0">
                <a:solidFill>
                  <a:schemeClr val="tx1"/>
                </a:solidFill>
              </a:rPr>
              <a:t>Q3w and q6w regimens were explored</a:t>
            </a:r>
          </a:p>
          <a:p>
            <a:pPr marL="96434" indent="-96434" algn="just">
              <a:buFont typeface="Arial" panose="020B0604020202020204" pitchFamily="34" charset="0"/>
              <a:buChar char="•"/>
            </a:pPr>
            <a:r>
              <a:rPr lang="en-US" sz="800" dirty="0">
                <a:solidFill>
                  <a:schemeClr val="tx1"/>
                </a:solidFill>
              </a:rPr>
              <a:t>DLT period was 21 days</a:t>
            </a:r>
          </a:p>
          <a:p>
            <a:endParaRPr lang="en-US" sz="338" dirty="0">
              <a:solidFill>
                <a:schemeClr val="tx1"/>
              </a:solidFill>
            </a:endParaRPr>
          </a:p>
          <a:p>
            <a:endParaRPr lang="en-US" sz="338" dirty="0">
              <a:solidFill>
                <a:schemeClr val="tx1"/>
              </a:solidFill>
            </a:endParaRPr>
          </a:p>
        </p:txBody>
      </p:sp>
      <p:sp>
        <p:nvSpPr>
          <p:cNvPr id="5" name="Rectangle 4">
            <a:extLst>
              <a:ext uri="{FF2B5EF4-FFF2-40B4-BE49-F238E27FC236}">
                <a16:creationId xmlns:a16="http://schemas.microsoft.com/office/drawing/2014/main" id="{AA7F80DD-8A80-3644-D340-0F26AD42EE17}"/>
              </a:ext>
            </a:extLst>
          </p:cNvPr>
          <p:cNvSpPr/>
          <p:nvPr/>
        </p:nvSpPr>
        <p:spPr>
          <a:xfrm>
            <a:off x="393192" y="9023604"/>
            <a:ext cx="6117331" cy="2743200"/>
          </a:xfrm>
          <a:prstGeom prst="rect">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000" b="1" dirty="0">
                <a:solidFill>
                  <a:schemeClr val="bg1"/>
                </a:solidFill>
              </a:rPr>
              <a:t>Key findings:</a:t>
            </a:r>
          </a:p>
          <a:p>
            <a:pPr marL="60325" indent="-60325" algn="just">
              <a:buFont typeface="Arial" panose="020B0604020202020204" pitchFamily="34" charset="0"/>
              <a:buChar char="•"/>
            </a:pPr>
            <a:endParaRPr lang="en-US" sz="600" dirty="0">
              <a:solidFill>
                <a:schemeClr val="bg1"/>
              </a:solidFill>
            </a:endParaRPr>
          </a:p>
          <a:p>
            <a:pPr marL="60325" indent="-60325" algn="just">
              <a:buFont typeface="Arial" panose="020B0604020202020204" pitchFamily="34" charset="0"/>
              <a:buChar char="•"/>
            </a:pPr>
            <a:r>
              <a:rPr lang="en-US" sz="900" dirty="0">
                <a:solidFill>
                  <a:schemeClr val="bg1"/>
                </a:solidFill>
              </a:rPr>
              <a:t>In this FIH study as of February 12, 2024, 20 subjects were treated with at least 5 weeks of follow-up, with 13 tumor types, the most frequent being STS (n=4) and anal SCC (n=3); median age was 61.5y (range 34-81), 10/20 subjects (50.0%) were female, median number of prior metastatic lines was 2 (range 1-6)</a:t>
            </a:r>
            <a:endParaRPr lang="en-US" sz="900" dirty="0">
              <a:solidFill>
                <a:schemeClr val="bg1"/>
              </a:solidFill>
              <a:cs typeface="Calibri"/>
            </a:endParaRPr>
          </a:p>
          <a:p>
            <a:pPr marL="60325" indent="-60325" algn="just">
              <a:buFont typeface="Arial" panose="020B0604020202020204" pitchFamily="34" charset="0"/>
              <a:buChar char="•"/>
            </a:pPr>
            <a:r>
              <a:rPr lang="en-US" sz="900" dirty="0">
                <a:solidFill>
                  <a:schemeClr val="bg1"/>
                </a:solidFill>
              </a:rPr>
              <a:t>42 Treatment-Related Adverse Events (TRAEs) occurred in 15 subjects (75%), the most frequent being diarrhea (20%) and fatigue (15%);  3 Serious TRAEs (pneumonitis gr2, hepatitis gr3, creatinine increase gr2) occurred in 3 subjects (15.0%); one (with HCC) of 7 subjects in DL2 (300 mg) had a DLT of gr3 hepatitis</a:t>
            </a:r>
            <a:endParaRPr lang="en-US" sz="900" dirty="0">
              <a:solidFill>
                <a:schemeClr val="bg1"/>
              </a:solidFill>
              <a:cs typeface="Calibri"/>
            </a:endParaRPr>
          </a:p>
          <a:p>
            <a:pPr marL="60325" indent="-60325" algn="just">
              <a:buFont typeface="Arial" panose="020B0604020202020204" pitchFamily="34" charset="0"/>
              <a:buChar char="•"/>
            </a:pPr>
            <a:r>
              <a:rPr lang="en-US" sz="900" dirty="0">
                <a:solidFill>
                  <a:schemeClr val="bg1"/>
                </a:solidFill>
              </a:rPr>
              <a:t>1 confirmed PR was observed in a Hepatocellular carcinoma (HCC) MSS CPS 3 after one dose of OSE279 300mg; 4 confirmed PRs have been reported with 600mg q6w, in subjects with UPS MSI-H, Anal SCC PD-L1 15%, </a:t>
            </a:r>
            <a:r>
              <a:rPr lang="en-US" sz="900" dirty="0" err="1">
                <a:solidFill>
                  <a:schemeClr val="bg1"/>
                </a:solidFill>
              </a:rPr>
              <a:t>oncocytic</a:t>
            </a:r>
            <a:r>
              <a:rPr lang="en-US" sz="900" dirty="0">
                <a:solidFill>
                  <a:schemeClr val="bg1"/>
                </a:solidFill>
              </a:rPr>
              <a:t> thyroid cancer PD-L1 80% MSS and STS ASPS TFE3 + ; SD&gt;16 weeks was seen in 5 subjects at multiple DLs</a:t>
            </a:r>
            <a:endParaRPr lang="en-US" sz="900" dirty="0">
              <a:solidFill>
                <a:schemeClr val="bg1"/>
              </a:solidFill>
              <a:cs typeface="Calibri"/>
            </a:endParaRPr>
          </a:p>
          <a:p>
            <a:pPr marL="60325" indent="-60325" algn="just">
              <a:buFont typeface="Arial" panose="020B0604020202020204" pitchFamily="34" charset="0"/>
              <a:buChar char="•"/>
            </a:pPr>
            <a:r>
              <a:rPr lang="en-US" sz="900" dirty="0">
                <a:solidFill>
                  <a:schemeClr val="bg1"/>
                </a:solidFill>
              </a:rPr>
              <a:t>Pharmacokinetic (PK) profile showed good exposure and dose-proportionality; RO was maintained and within the boundaries of simulations </a:t>
            </a:r>
            <a:endParaRPr lang="en-US" sz="900" dirty="0">
              <a:solidFill>
                <a:schemeClr val="bg1"/>
              </a:solidFill>
              <a:cs typeface="Calibri"/>
            </a:endParaRPr>
          </a:p>
          <a:p>
            <a:pPr marL="60325" indent="-60325" algn="just">
              <a:buFont typeface="Arial" panose="020B0604020202020204" pitchFamily="34" charset="0"/>
              <a:buChar char="•"/>
            </a:pPr>
            <a:r>
              <a:rPr lang="en-US" sz="900" b="1" dirty="0">
                <a:solidFill>
                  <a:schemeClr val="bg1"/>
                </a:solidFill>
              </a:rPr>
              <a:t>Conclusions:</a:t>
            </a:r>
            <a:r>
              <a:rPr lang="en-US" sz="900" dirty="0">
                <a:solidFill>
                  <a:schemeClr val="bg1"/>
                </a:solidFill>
              </a:rPr>
              <a:t> In this FIH study, OSE279 showed a manageable safety profile with signs of efficacy in the first 20 subjects treated (RR 25%). 4 PRs (RR 36%) and 3 SD were reported at 600 mg q6w in 11 subjects treated. 2 RP2Ds of 300 mg q3w and 600 mg q6w have been selected. PK and pharmacodynamic profiles were consistent with modelling. New cohorts testing combinations are planned, including with cancer vaccine in lung cancer. Clinical trial information: NCT 05751798. </a:t>
            </a:r>
          </a:p>
          <a:p>
            <a:pPr algn="just"/>
            <a:r>
              <a:rPr lang="en-US" sz="900" i="1" dirty="0">
                <a:solidFill>
                  <a:schemeClr val="bg1"/>
                </a:solidFill>
              </a:rPr>
              <a:t>  </a:t>
            </a:r>
            <a:r>
              <a:rPr lang="en-US" sz="800" i="1" dirty="0">
                <a:solidFill>
                  <a:schemeClr val="bg1"/>
                </a:solidFill>
              </a:rPr>
              <a:t>We thank all investigators and their teams, all study subjects with their families, all study teams and F. Bono, A. Olivier and N. Salabert-Le</a:t>
            </a:r>
          </a:p>
          <a:p>
            <a:pPr algn="just"/>
            <a:r>
              <a:rPr lang="en-US" sz="800" i="1" dirty="0">
                <a:solidFill>
                  <a:schemeClr val="bg1"/>
                </a:solidFill>
              </a:rPr>
              <a:t>  Guen for their contribution to OSE279 development.</a:t>
            </a:r>
          </a:p>
          <a:p>
            <a:pPr algn="just"/>
            <a:r>
              <a:rPr lang="en-US" sz="900" i="1" dirty="0">
                <a:solidFill>
                  <a:schemeClr val="bg1"/>
                </a:solidFill>
              </a:rPr>
              <a:t>	</a:t>
            </a:r>
            <a:r>
              <a:rPr lang="en-US" sz="600" i="1" dirty="0">
                <a:solidFill>
                  <a:schemeClr val="bg1"/>
                </a:solidFill>
              </a:rPr>
              <a:t>Author contact: Marie.robert@ico.unicancer.fr</a:t>
            </a:r>
            <a:endParaRPr lang="en-US" sz="600" dirty="0">
              <a:solidFill>
                <a:schemeClr val="bg1"/>
              </a:solidFill>
            </a:endParaRPr>
          </a:p>
        </p:txBody>
      </p:sp>
      <p:sp>
        <p:nvSpPr>
          <p:cNvPr id="6" name="Rectangle 5">
            <a:extLst>
              <a:ext uri="{FF2B5EF4-FFF2-40B4-BE49-F238E27FC236}">
                <a16:creationId xmlns:a16="http://schemas.microsoft.com/office/drawing/2014/main" id="{DE75F03A-C255-F546-B69F-FCAAA1FE2C6D}"/>
              </a:ext>
            </a:extLst>
          </p:cNvPr>
          <p:cNvSpPr/>
          <p:nvPr/>
        </p:nvSpPr>
        <p:spPr>
          <a:xfrm>
            <a:off x="1457144" y="306042"/>
            <a:ext cx="5046667" cy="64008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75" b="1" dirty="0">
                <a:solidFill>
                  <a:schemeClr val="tx1"/>
                </a:solidFill>
              </a:rPr>
              <a:t>OSE279, a PD-1 blocking monoclonal antibody, as future backbone of a bifunctional checkpoint inhibitor platform: preliminary results of a First-In-Human (FIH) study in subjects with advanced malignancies</a:t>
            </a:r>
          </a:p>
          <a:p>
            <a:pPr algn="ctr"/>
            <a:r>
              <a:rPr lang="en-US" sz="563" dirty="0">
                <a:solidFill>
                  <a:schemeClr val="tx1"/>
                </a:solidFill>
              </a:rPr>
              <a:t>Authors: M. Robert</a:t>
            </a:r>
            <a:r>
              <a:rPr lang="en-US" sz="563" baseline="30000" dirty="0">
                <a:solidFill>
                  <a:schemeClr val="tx1"/>
                </a:solidFill>
              </a:rPr>
              <a:t>1</a:t>
            </a:r>
            <a:r>
              <a:rPr lang="en-US" sz="563" dirty="0">
                <a:solidFill>
                  <a:schemeClr val="tx1"/>
                </a:solidFill>
              </a:rPr>
              <a:t>, N. Kotecki</a:t>
            </a:r>
            <a:r>
              <a:rPr lang="en-US" sz="563" baseline="30000" dirty="0">
                <a:solidFill>
                  <a:schemeClr val="tx1"/>
                </a:solidFill>
              </a:rPr>
              <a:t>3</a:t>
            </a:r>
            <a:r>
              <a:rPr lang="en-US" sz="563" dirty="0">
                <a:solidFill>
                  <a:schemeClr val="tx1"/>
                </a:solidFill>
              </a:rPr>
              <a:t>, C. Gomez-Roca</a:t>
            </a:r>
            <a:r>
              <a:rPr lang="en-US" sz="563" baseline="30000" dirty="0">
                <a:solidFill>
                  <a:schemeClr val="tx1"/>
                </a:solidFill>
              </a:rPr>
              <a:t>2</a:t>
            </a:r>
            <a:r>
              <a:rPr lang="en-US" sz="563" dirty="0">
                <a:solidFill>
                  <a:schemeClr val="tx1"/>
                </a:solidFill>
              </a:rPr>
              <a:t>, C. Massard</a:t>
            </a:r>
            <a:r>
              <a:rPr lang="en-US" sz="563" baseline="30000" dirty="0">
                <a:solidFill>
                  <a:schemeClr val="tx1"/>
                </a:solidFill>
              </a:rPr>
              <a:t>4</a:t>
            </a:r>
            <a:r>
              <a:rPr lang="en-US" sz="563" dirty="0">
                <a:solidFill>
                  <a:schemeClr val="tx1"/>
                </a:solidFill>
              </a:rPr>
              <a:t>, S. Postel-Vinay</a:t>
            </a:r>
            <a:r>
              <a:rPr lang="en-US" sz="563" baseline="30000" dirty="0">
                <a:solidFill>
                  <a:schemeClr val="tx1"/>
                </a:solidFill>
              </a:rPr>
              <a:t>5</a:t>
            </a:r>
            <a:r>
              <a:rPr lang="en-US" sz="563" dirty="0">
                <a:solidFill>
                  <a:schemeClr val="tx1"/>
                </a:solidFill>
              </a:rPr>
              <a:t>, C. Chevalier</a:t>
            </a:r>
            <a:r>
              <a:rPr lang="en-US" sz="563" baseline="30000" dirty="0">
                <a:solidFill>
                  <a:schemeClr val="tx1"/>
                </a:solidFill>
              </a:rPr>
              <a:t>6</a:t>
            </a:r>
            <a:r>
              <a:rPr lang="en-US" sz="563" dirty="0">
                <a:solidFill>
                  <a:schemeClr val="tx1"/>
                </a:solidFill>
              </a:rPr>
              <a:t>, L. Cordonnier</a:t>
            </a:r>
            <a:r>
              <a:rPr lang="en-US" sz="563" baseline="30000" dirty="0">
                <a:solidFill>
                  <a:schemeClr val="tx1"/>
                </a:solidFill>
              </a:rPr>
              <a:t>6</a:t>
            </a:r>
            <a:r>
              <a:rPr lang="en-US" sz="563" dirty="0">
                <a:solidFill>
                  <a:schemeClr val="tx1"/>
                </a:solidFill>
              </a:rPr>
              <a:t>, A. Morello</a:t>
            </a:r>
            <a:r>
              <a:rPr lang="en-US" sz="563" baseline="30000" dirty="0">
                <a:solidFill>
                  <a:schemeClr val="tx1"/>
                </a:solidFill>
              </a:rPr>
              <a:t>6</a:t>
            </a:r>
            <a:r>
              <a:rPr lang="en-US" sz="563" dirty="0">
                <a:solidFill>
                  <a:schemeClr val="tx1"/>
                </a:solidFill>
              </a:rPr>
              <a:t>, M. Déramé</a:t>
            </a:r>
            <a:r>
              <a:rPr lang="en-US" sz="563" baseline="30000" dirty="0">
                <a:solidFill>
                  <a:schemeClr val="tx1"/>
                </a:solidFill>
              </a:rPr>
              <a:t>6</a:t>
            </a:r>
            <a:r>
              <a:rPr lang="en-US" sz="563" dirty="0">
                <a:solidFill>
                  <a:schemeClr val="tx1"/>
                </a:solidFill>
              </a:rPr>
              <a:t>, C. Josse</a:t>
            </a:r>
            <a:r>
              <a:rPr lang="en-US" sz="563" baseline="30000" dirty="0">
                <a:solidFill>
                  <a:schemeClr val="tx1"/>
                </a:solidFill>
              </a:rPr>
              <a:t>7</a:t>
            </a:r>
            <a:r>
              <a:rPr lang="en-US" sz="563" dirty="0">
                <a:solidFill>
                  <a:schemeClr val="tx1"/>
                </a:solidFill>
              </a:rPr>
              <a:t>, </a:t>
            </a:r>
          </a:p>
          <a:p>
            <a:pPr algn="ctr"/>
            <a:r>
              <a:rPr lang="en-US" sz="563" dirty="0">
                <a:solidFill>
                  <a:schemeClr val="tx1"/>
                </a:solidFill>
              </a:rPr>
              <a:t>S. Comis</a:t>
            </a:r>
            <a:r>
              <a:rPr lang="en-US" sz="563" baseline="30000" dirty="0">
                <a:solidFill>
                  <a:schemeClr val="tx1"/>
                </a:solidFill>
              </a:rPr>
              <a:t>6</a:t>
            </a:r>
            <a:r>
              <a:rPr lang="en-US" sz="563" dirty="0">
                <a:solidFill>
                  <a:schemeClr val="tx1"/>
                </a:solidFill>
              </a:rPr>
              <a:t>, N. Poirier</a:t>
            </a:r>
            <a:r>
              <a:rPr lang="en-US" sz="563" baseline="30000" dirty="0">
                <a:solidFill>
                  <a:schemeClr val="tx1"/>
                </a:solidFill>
              </a:rPr>
              <a:t>6</a:t>
            </a:r>
            <a:r>
              <a:rPr lang="en-US" sz="563" dirty="0">
                <a:solidFill>
                  <a:schemeClr val="tx1"/>
                </a:solidFill>
              </a:rPr>
              <a:t>, P. Cassier</a:t>
            </a:r>
            <a:r>
              <a:rPr lang="en-US" sz="563" baseline="30000" dirty="0">
                <a:solidFill>
                  <a:schemeClr val="tx1"/>
                </a:solidFill>
              </a:rPr>
              <a:t>8</a:t>
            </a:r>
            <a:endParaRPr lang="en-US" sz="563" dirty="0">
              <a:solidFill>
                <a:schemeClr val="tx1"/>
              </a:solidFill>
            </a:endParaRPr>
          </a:p>
          <a:p>
            <a:pPr algn="ctr"/>
            <a:r>
              <a:rPr lang="en-US" sz="450" baseline="30000" dirty="0">
                <a:solidFill>
                  <a:schemeClr val="tx1"/>
                </a:solidFill>
              </a:rPr>
              <a:t>1</a:t>
            </a:r>
            <a:r>
              <a:rPr lang="en-US" sz="450" dirty="0">
                <a:solidFill>
                  <a:schemeClr val="tx1"/>
                </a:solidFill>
              </a:rPr>
              <a:t>Institut de </a:t>
            </a:r>
            <a:r>
              <a:rPr lang="en-US" sz="450" dirty="0" err="1">
                <a:solidFill>
                  <a:schemeClr val="tx1"/>
                </a:solidFill>
              </a:rPr>
              <a:t>Cancerologie</a:t>
            </a:r>
            <a:r>
              <a:rPr lang="en-US" sz="450" dirty="0">
                <a:solidFill>
                  <a:schemeClr val="tx1"/>
                </a:solidFill>
              </a:rPr>
              <a:t> de </a:t>
            </a:r>
            <a:r>
              <a:rPr lang="en-US" sz="450" dirty="0" err="1">
                <a:solidFill>
                  <a:schemeClr val="tx1"/>
                </a:solidFill>
              </a:rPr>
              <a:t>l'Ouest</a:t>
            </a:r>
            <a:r>
              <a:rPr lang="en-US" sz="450" dirty="0">
                <a:solidFill>
                  <a:schemeClr val="tx1"/>
                </a:solidFill>
              </a:rPr>
              <a:t>, Saint-</a:t>
            </a:r>
            <a:r>
              <a:rPr lang="en-US" sz="450" dirty="0" err="1">
                <a:solidFill>
                  <a:schemeClr val="tx1"/>
                </a:solidFill>
              </a:rPr>
              <a:t>Herblain</a:t>
            </a:r>
            <a:r>
              <a:rPr lang="en-US" sz="450" dirty="0">
                <a:solidFill>
                  <a:schemeClr val="tx1"/>
                </a:solidFill>
              </a:rPr>
              <a:t>, </a:t>
            </a:r>
            <a:r>
              <a:rPr lang="en-US" sz="450">
                <a:solidFill>
                  <a:schemeClr val="tx1"/>
                </a:solidFill>
              </a:rPr>
              <a:t>ARPEGO Network; </a:t>
            </a:r>
            <a:r>
              <a:rPr lang="en-US" sz="450" baseline="30000" dirty="0">
                <a:solidFill>
                  <a:schemeClr val="tx1"/>
                </a:solidFill>
              </a:rPr>
              <a:t>2</a:t>
            </a:r>
            <a:r>
              <a:rPr lang="en-US" sz="450" dirty="0">
                <a:solidFill>
                  <a:schemeClr val="tx1"/>
                </a:solidFill>
              </a:rPr>
              <a:t>Institut Jules Bordet, Anderlecht; </a:t>
            </a:r>
            <a:r>
              <a:rPr lang="en-US" sz="450" baseline="30000" dirty="0">
                <a:solidFill>
                  <a:schemeClr val="tx1"/>
                </a:solidFill>
              </a:rPr>
              <a:t>3</a:t>
            </a:r>
            <a:r>
              <a:rPr lang="en-US" sz="450" dirty="0">
                <a:solidFill>
                  <a:schemeClr val="tx1"/>
                </a:solidFill>
              </a:rPr>
              <a:t>Oncopole, Toulouse;; </a:t>
            </a:r>
            <a:r>
              <a:rPr lang="en-US" sz="450" baseline="30000" dirty="0">
                <a:solidFill>
                  <a:schemeClr val="tx1"/>
                </a:solidFill>
              </a:rPr>
              <a:t>4</a:t>
            </a:r>
            <a:r>
              <a:rPr lang="en-US" sz="450" dirty="0">
                <a:solidFill>
                  <a:schemeClr val="tx1"/>
                </a:solidFill>
              </a:rPr>
              <a:t>Centre Eugène Marquis, Rennes; </a:t>
            </a:r>
            <a:r>
              <a:rPr lang="en-US" sz="450" baseline="30000" dirty="0">
                <a:solidFill>
                  <a:schemeClr val="tx1"/>
                </a:solidFill>
              </a:rPr>
              <a:t>5</a:t>
            </a:r>
            <a:r>
              <a:rPr lang="en-US" sz="450" dirty="0">
                <a:solidFill>
                  <a:schemeClr val="tx1"/>
                </a:solidFill>
              </a:rPr>
              <a:t>Institut Gustave </a:t>
            </a:r>
            <a:r>
              <a:rPr lang="en-US" sz="450" dirty="0" err="1">
                <a:solidFill>
                  <a:schemeClr val="tx1"/>
                </a:solidFill>
              </a:rPr>
              <a:t>Roussy</a:t>
            </a:r>
            <a:r>
              <a:rPr lang="en-US" sz="450" dirty="0">
                <a:solidFill>
                  <a:schemeClr val="tx1"/>
                </a:solidFill>
              </a:rPr>
              <a:t>, Villejuif; </a:t>
            </a:r>
          </a:p>
          <a:p>
            <a:pPr algn="ctr"/>
            <a:r>
              <a:rPr lang="en-US" sz="450" baseline="30000" dirty="0">
                <a:solidFill>
                  <a:schemeClr val="tx1"/>
                </a:solidFill>
              </a:rPr>
              <a:t>6</a:t>
            </a:r>
            <a:r>
              <a:rPr lang="en-US" sz="450" dirty="0">
                <a:solidFill>
                  <a:schemeClr val="tx1"/>
                </a:solidFill>
              </a:rPr>
              <a:t>OSE </a:t>
            </a:r>
            <a:r>
              <a:rPr lang="en-US" sz="450" dirty="0" err="1">
                <a:solidFill>
                  <a:schemeClr val="tx1"/>
                </a:solidFill>
              </a:rPr>
              <a:t>Immunotherapeutics</a:t>
            </a:r>
            <a:r>
              <a:rPr lang="en-US" sz="450" dirty="0">
                <a:solidFill>
                  <a:schemeClr val="tx1"/>
                </a:solidFill>
              </a:rPr>
              <a:t>, Nantes;</a:t>
            </a:r>
            <a:r>
              <a:rPr lang="en-US" sz="450" baseline="30000" dirty="0">
                <a:solidFill>
                  <a:schemeClr val="tx1"/>
                </a:solidFill>
              </a:rPr>
              <a:t> 7</a:t>
            </a:r>
            <a:r>
              <a:rPr lang="en-US" sz="450" dirty="0">
                <a:solidFill>
                  <a:schemeClr val="tx1"/>
                </a:solidFill>
              </a:rPr>
              <a:t>Exystat, Malakoff; </a:t>
            </a:r>
            <a:r>
              <a:rPr lang="en-US" sz="450" baseline="30000" dirty="0">
                <a:solidFill>
                  <a:schemeClr val="tx1"/>
                </a:solidFill>
              </a:rPr>
              <a:t>8</a:t>
            </a:r>
            <a:r>
              <a:rPr lang="en-US" sz="450" dirty="0">
                <a:solidFill>
                  <a:schemeClr val="tx1"/>
                </a:solidFill>
              </a:rPr>
              <a:t>Centre Léon </a:t>
            </a:r>
            <a:r>
              <a:rPr lang="en-US" sz="450" dirty="0" err="1">
                <a:solidFill>
                  <a:schemeClr val="tx1"/>
                </a:solidFill>
              </a:rPr>
              <a:t>Bérard</a:t>
            </a:r>
            <a:r>
              <a:rPr lang="en-US" sz="450" dirty="0">
                <a:solidFill>
                  <a:schemeClr val="tx1"/>
                </a:solidFill>
              </a:rPr>
              <a:t>, Lyon</a:t>
            </a:r>
          </a:p>
        </p:txBody>
      </p:sp>
      <p:sp>
        <p:nvSpPr>
          <p:cNvPr id="8" name="Rectangle 7">
            <a:extLst>
              <a:ext uri="{FF2B5EF4-FFF2-40B4-BE49-F238E27FC236}">
                <a16:creationId xmlns:a16="http://schemas.microsoft.com/office/drawing/2014/main" id="{319DAE6D-BED9-28E3-FDB6-7EC4FACDC4F9}"/>
              </a:ext>
            </a:extLst>
          </p:cNvPr>
          <p:cNvSpPr/>
          <p:nvPr/>
        </p:nvSpPr>
        <p:spPr>
          <a:xfrm>
            <a:off x="393192" y="3280410"/>
            <a:ext cx="3200400" cy="570459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51491C20-1129-3C76-2DCB-45C3BF553A7E}"/>
              </a:ext>
            </a:extLst>
          </p:cNvPr>
          <p:cNvSpPr/>
          <p:nvPr/>
        </p:nvSpPr>
        <p:spPr>
          <a:xfrm>
            <a:off x="3647415" y="3280410"/>
            <a:ext cx="2864736" cy="353874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Rectangle 17">
            <a:extLst>
              <a:ext uri="{FF2B5EF4-FFF2-40B4-BE49-F238E27FC236}">
                <a16:creationId xmlns:a16="http://schemas.microsoft.com/office/drawing/2014/main" id="{17BFEC0E-7656-B8FB-1938-F3E6D02CFA0B}"/>
              </a:ext>
            </a:extLst>
          </p:cNvPr>
          <p:cNvSpPr/>
          <p:nvPr/>
        </p:nvSpPr>
        <p:spPr>
          <a:xfrm>
            <a:off x="3650884" y="3289935"/>
            <a:ext cx="286207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err="1"/>
              <a:t>Pharmacokinetics</a:t>
            </a:r>
            <a:r>
              <a:rPr lang="fr-FR" sz="800" b="1"/>
              <a:t> </a:t>
            </a:r>
            <a:endParaRPr lang="en-US" sz="800" b="1"/>
          </a:p>
        </p:txBody>
      </p:sp>
      <p:sp>
        <p:nvSpPr>
          <p:cNvPr id="19" name="Rectangle 18">
            <a:extLst>
              <a:ext uri="{FF2B5EF4-FFF2-40B4-BE49-F238E27FC236}">
                <a16:creationId xmlns:a16="http://schemas.microsoft.com/office/drawing/2014/main" id="{B96C50D1-C6FA-EBB2-3832-C9B19152CEE6}"/>
              </a:ext>
            </a:extLst>
          </p:cNvPr>
          <p:cNvSpPr/>
          <p:nvPr/>
        </p:nvSpPr>
        <p:spPr>
          <a:xfrm>
            <a:off x="3655421" y="5153730"/>
            <a:ext cx="2852928"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err="1"/>
              <a:t>Receptor</a:t>
            </a:r>
            <a:r>
              <a:rPr lang="fr-FR" sz="800" b="1" dirty="0"/>
              <a:t> </a:t>
            </a:r>
            <a:r>
              <a:rPr lang="fr-FR" sz="800" b="1" dirty="0" err="1"/>
              <a:t>occupancy</a:t>
            </a:r>
            <a:endParaRPr lang="en-US" sz="800" b="1" dirty="0"/>
          </a:p>
        </p:txBody>
      </p:sp>
      <p:sp>
        <p:nvSpPr>
          <p:cNvPr id="48" name="Rectangle 47">
            <a:extLst>
              <a:ext uri="{FF2B5EF4-FFF2-40B4-BE49-F238E27FC236}">
                <a16:creationId xmlns:a16="http://schemas.microsoft.com/office/drawing/2014/main" id="{8823E51E-181C-251C-CEFA-89CD6E4D3E62}"/>
              </a:ext>
            </a:extLst>
          </p:cNvPr>
          <p:cNvSpPr/>
          <p:nvPr/>
        </p:nvSpPr>
        <p:spPr>
          <a:xfrm>
            <a:off x="393192" y="3289935"/>
            <a:ext cx="3200400" cy="109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t>Preliminary </a:t>
            </a:r>
            <a:r>
              <a:rPr lang="fr-FR" sz="800" b="1" dirty="0" err="1"/>
              <a:t>efficacy</a:t>
            </a:r>
            <a:r>
              <a:rPr lang="fr-FR" sz="800" b="1" dirty="0"/>
              <a:t> </a:t>
            </a:r>
            <a:r>
              <a:rPr lang="fr-FR" sz="800" b="1" dirty="0" err="1"/>
              <a:t>results</a:t>
            </a:r>
            <a:endParaRPr lang="en-US" sz="800" b="1" dirty="0"/>
          </a:p>
        </p:txBody>
      </p:sp>
      <p:pic>
        <p:nvPicPr>
          <p:cNvPr id="33" name="Picture 32">
            <a:extLst>
              <a:ext uri="{FF2B5EF4-FFF2-40B4-BE49-F238E27FC236}">
                <a16:creationId xmlns:a16="http://schemas.microsoft.com/office/drawing/2014/main" id="{316483B3-A577-61A1-ED72-A975FBC22CD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402336" y="557866"/>
            <a:ext cx="954107" cy="265199"/>
          </a:xfrm>
          <a:prstGeom prst="rect">
            <a:avLst/>
          </a:prstGeom>
        </p:spPr>
      </p:pic>
      <p:sp>
        <p:nvSpPr>
          <p:cNvPr id="35" name="Rectangle 34">
            <a:extLst>
              <a:ext uri="{FF2B5EF4-FFF2-40B4-BE49-F238E27FC236}">
                <a16:creationId xmlns:a16="http://schemas.microsoft.com/office/drawing/2014/main" id="{68E6D813-4D3D-24CE-6B9E-29C113563B86}"/>
              </a:ext>
            </a:extLst>
          </p:cNvPr>
          <p:cNvSpPr/>
          <p:nvPr/>
        </p:nvSpPr>
        <p:spPr>
          <a:xfrm>
            <a:off x="3648451" y="6865620"/>
            <a:ext cx="2862072" cy="211473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13" dirty="0"/>
              <a:t>Su</a:t>
            </a:r>
          </a:p>
        </p:txBody>
      </p:sp>
      <p:sp>
        <p:nvSpPr>
          <p:cNvPr id="37" name="Rectangle 36">
            <a:extLst>
              <a:ext uri="{FF2B5EF4-FFF2-40B4-BE49-F238E27FC236}">
                <a16:creationId xmlns:a16="http://schemas.microsoft.com/office/drawing/2014/main" id="{48FE0D25-5BD0-151F-A24A-A02D6010044A}"/>
              </a:ext>
            </a:extLst>
          </p:cNvPr>
          <p:cNvSpPr/>
          <p:nvPr/>
        </p:nvSpPr>
        <p:spPr>
          <a:xfrm>
            <a:off x="3650435" y="6872557"/>
            <a:ext cx="2862072" cy="1097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800" b="1" dirty="0"/>
              <a:t>Select </a:t>
            </a:r>
            <a:r>
              <a:rPr lang="it-IT" sz="800" b="1" dirty="0" err="1"/>
              <a:t>tumor</a:t>
            </a:r>
            <a:r>
              <a:rPr lang="it-IT" sz="800" b="1" dirty="0"/>
              <a:t> </a:t>
            </a:r>
            <a:r>
              <a:rPr lang="it-IT" sz="800" b="1" dirty="0" err="1"/>
              <a:t>assessments</a:t>
            </a:r>
            <a:r>
              <a:rPr lang="it-IT" sz="800" b="1" dirty="0"/>
              <a:t> in </a:t>
            </a:r>
            <a:r>
              <a:rPr lang="it-IT" sz="800" b="1" dirty="0" err="1"/>
              <a:t>responders</a:t>
            </a:r>
            <a:endParaRPr lang="en-US" sz="800" b="1" dirty="0"/>
          </a:p>
        </p:txBody>
      </p:sp>
      <p:sp>
        <p:nvSpPr>
          <p:cNvPr id="39" name="Rectangle 38">
            <a:extLst>
              <a:ext uri="{FF2B5EF4-FFF2-40B4-BE49-F238E27FC236}">
                <a16:creationId xmlns:a16="http://schemas.microsoft.com/office/drawing/2014/main" id="{F97A16BD-6283-A33F-E4C6-C9873AC51F93}"/>
              </a:ext>
            </a:extLst>
          </p:cNvPr>
          <p:cNvSpPr/>
          <p:nvPr/>
        </p:nvSpPr>
        <p:spPr>
          <a:xfrm>
            <a:off x="389078" y="1043646"/>
            <a:ext cx="6121450" cy="6858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0" name="Rectangle 39">
            <a:extLst>
              <a:ext uri="{FF2B5EF4-FFF2-40B4-BE49-F238E27FC236}">
                <a16:creationId xmlns:a16="http://schemas.microsoft.com/office/drawing/2014/main" id="{139340B2-2ADE-830E-537F-E50F8C3238AC}"/>
              </a:ext>
            </a:extLst>
          </p:cNvPr>
          <p:cNvSpPr/>
          <p:nvPr/>
        </p:nvSpPr>
        <p:spPr>
          <a:xfrm>
            <a:off x="393192" y="1047553"/>
            <a:ext cx="6117336" cy="11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a:t>Background</a:t>
            </a:r>
            <a:endParaRPr lang="en-US" sz="800" b="1"/>
          </a:p>
        </p:txBody>
      </p:sp>
      <p:sp>
        <p:nvSpPr>
          <p:cNvPr id="41" name="TextBox 40">
            <a:extLst>
              <a:ext uri="{FF2B5EF4-FFF2-40B4-BE49-F238E27FC236}">
                <a16:creationId xmlns:a16="http://schemas.microsoft.com/office/drawing/2014/main" id="{27793F63-2A66-2BE5-2C67-F0A3D6591F27}"/>
              </a:ext>
            </a:extLst>
          </p:cNvPr>
          <p:cNvSpPr txBox="1"/>
          <p:nvPr/>
        </p:nvSpPr>
        <p:spPr>
          <a:xfrm>
            <a:off x="398760" y="1160105"/>
            <a:ext cx="6066048" cy="523220"/>
          </a:xfrm>
          <a:prstGeom prst="rect">
            <a:avLst/>
          </a:prstGeom>
          <a:noFill/>
        </p:spPr>
        <p:txBody>
          <a:bodyPr wrap="square" rtlCol="0">
            <a:spAutoFit/>
          </a:bodyPr>
          <a:lstStyle/>
          <a:p>
            <a:r>
              <a:rPr lang="en-US" sz="700" dirty="0"/>
              <a:t>Anti-PD-1 antibodies have shown significant clinical efficacy with manageable safety. OSE279 is a humanized S228P- IgG4 monoclonal bivalent antibody against PD-1 which will be further used as the anti-PD-1 backbone component of a bifunctional checkpoint inhibitor </a:t>
            </a:r>
            <a:r>
              <a:rPr lang="en-US" sz="700" dirty="0" err="1"/>
              <a:t>BiCKI</a:t>
            </a:r>
            <a:r>
              <a:rPr lang="en-US" sz="700" dirty="0"/>
              <a:t>® platform. OSE279 has a full antagonist activity against PD-1, similarly to pembrolizumab or nivolumab; simulations showed that trough Receptor Occupancy (RO) would be 94.1±36.9% and 98.3±36.8% at 100 mg and 300 mg, respectively; NOAEL was determined in monkey at 100 mg/kg given for 1 month. </a:t>
            </a:r>
          </a:p>
        </p:txBody>
      </p:sp>
      <p:pic>
        <p:nvPicPr>
          <p:cNvPr id="47" name="Picture 46">
            <a:extLst>
              <a:ext uri="{FF2B5EF4-FFF2-40B4-BE49-F238E27FC236}">
                <a16:creationId xmlns:a16="http://schemas.microsoft.com/office/drawing/2014/main" id="{992C48F3-EE7A-98FA-94D1-3A4E26BA6853}"/>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2333991" y="1780460"/>
            <a:ext cx="4176537" cy="1438476"/>
          </a:xfrm>
          <a:prstGeom prst="rect">
            <a:avLst/>
          </a:prstGeom>
          <a:ln>
            <a:solidFill>
              <a:schemeClr val="tx1"/>
            </a:solidFill>
          </a:ln>
        </p:spPr>
      </p:pic>
      <p:pic>
        <p:nvPicPr>
          <p:cNvPr id="2" name="Image 1">
            <a:extLst>
              <a:ext uri="{FF2B5EF4-FFF2-40B4-BE49-F238E27FC236}">
                <a16:creationId xmlns:a16="http://schemas.microsoft.com/office/drawing/2014/main" id="{D9FA7229-BB81-4EDF-7606-FB9075320C44}"/>
              </a:ext>
            </a:extLst>
          </p:cNvPr>
          <p:cNvPicPr>
            <a:picLocks noChangeAspect="1"/>
          </p:cNvPicPr>
          <p:nvPr/>
        </p:nvPicPr>
        <p:blipFill rotWithShape="1">
          <a:blip r:embed="rId8"/>
          <a:srcRect b="8620"/>
          <a:stretch/>
        </p:blipFill>
        <p:spPr>
          <a:xfrm>
            <a:off x="3668618" y="3435698"/>
            <a:ext cx="2085975" cy="1544080"/>
          </a:xfrm>
          <a:prstGeom prst="rect">
            <a:avLst/>
          </a:prstGeom>
        </p:spPr>
      </p:pic>
      <p:pic>
        <p:nvPicPr>
          <p:cNvPr id="7" name="Image 6">
            <a:extLst>
              <a:ext uri="{FF2B5EF4-FFF2-40B4-BE49-F238E27FC236}">
                <a16:creationId xmlns:a16="http://schemas.microsoft.com/office/drawing/2014/main" id="{B7624C0C-0622-5265-5937-70347CAD958F}"/>
              </a:ext>
            </a:extLst>
          </p:cNvPr>
          <p:cNvPicPr>
            <a:picLocks noChangeAspect="1"/>
          </p:cNvPicPr>
          <p:nvPr/>
        </p:nvPicPr>
        <p:blipFill>
          <a:blip r:embed="rId9"/>
          <a:stretch>
            <a:fillRect/>
          </a:stretch>
        </p:blipFill>
        <p:spPr>
          <a:xfrm>
            <a:off x="4004549" y="5274070"/>
            <a:ext cx="2088110" cy="1554414"/>
          </a:xfrm>
          <a:prstGeom prst="rect">
            <a:avLst/>
          </a:prstGeom>
        </p:spPr>
      </p:pic>
      <p:sp>
        <p:nvSpPr>
          <p:cNvPr id="10" name="ZoneTexte 9">
            <a:extLst>
              <a:ext uri="{FF2B5EF4-FFF2-40B4-BE49-F238E27FC236}">
                <a16:creationId xmlns:a16="http://schemas.microsoft.com/office/drawing/2014/main" id="{A534A651-0464-CFC3-BAA5-E4CB5A0F3842}"/>
              </a:ext>
            </a:extLst>
          </p:cNvPr>
          <p:cNvSpPr txBox="1"/>
          <p:nvPr/>
        </p:nvSpPr>
        <p:spPr>
          <a:xfrm>
            <a:off x="3977389" y="5926944"/>
            <a:ext cx="2194560" cy="138499"/>
          </a:xfrm>
          <a:prstGeom prst="rect">
            <a:avLst/>
          </a:prstGeom>
          <a:noFill/>
        </p:spPr>
        <p:txBody>
          <a:bodyPr wrap="square" rtlCol="0">
            <a:spAutoFit/>
          </a:bodyPr>
          <a:lstStyle/>
          <a:p>
            <a:pPr algn="just"/>
            <a:r>
              <a:rPr lang="fr-FR" sz="300" dirty="0">
                <a:effectLst/>
                <a:ea typeface="Aptos" panose="020B0004020202020204" pitchFamily="34" charset="0"/>
              </a:rPr>
              <a:t>*CD4 T </a:t>
            </a:r>
            <a:r>
              <a:rPr lang="fr-FR" sz="300" dirty="0" err="1">
                <a:effectLst/>
                <a:ea typeface="Aptos" panose="020B0004020202020204" pitchFamily="34" charset="0"/>
              </a:rPr>
              <a:t>cell</a:t>
            </a:r>
            <a:r>
              <a:rPr lang="fr-FR" sz="300" dirty="0">
                <a:effectLst/>
                <a:ea typeface="Aptos" panose="020B0004020202020204" pitchFamily="34" charset="0"/>
              </a:rPr>
              <a:t> C2D1 </a:t>
            </a:r>
            <a:r>
              <a:rPr lang="fr-FR" sz="300" dirty="0" err="1">
                <a:effectLst/>
                <a:ea typeface="Aptos" panose="020B0004020202020204" pitchFamily="34" charset="0"/>
              </a:rPr>
              <a:t>sample</a:t>
            </a:r>
            <a:r>
              <a:rPr lang="fr-FR" sz="300" dirty="0">
                <a:effectLst/>
                <a:ea typeface="Aptos" panose="020B0004020202020204" pitchFamily="34" charset="0"/>
              </a:rPr>
              <a:t> for one patient </a:t>
            </a:r>
            <a:r>
              <a:rPr lang="fr-FR" sz="300" dirty="0" err="1">
                <a:effectLst/>
                <a:ea typeface="Aptos" panose="020B0004020202020204" pitchFamily="34" charset="0"/>
              </a:rPr>
              <a:t>treated</a:t>
            </a:r>
            <a:r>
              <a:rPr lang="fr-FR" sz="300" dirty="0">
                <a:effectLst/>
                <a:ea typeface="Aptos" panose="020B0004020202020204" pitchFamily="34" charset="0"/>
              </a:rPr>
              <a:t> at 100 mg </a:t>
            </a:r>
            <a:r>
              <a:rPr lang="fr-FR" sz="300" dirty="0" err="1">
                <a:effectLst/>
                <a:ea typeface="Aptos" panose="020B0004020202020204" pitchFamily="34" charset="0"/>
              </a:rPr>
              <a:t>was</a:t>
            </a:r>
            <a:r>
              <a:rPr lang="fr-FR" sz="300" dirty="0">
                <a:effectLst/>
                <a:ea typeface="Aptos" panose="020B0004020202020204" pitchFamily="34" charset="0"/>
              </a:rPr>
              <a:t> </a:t>
            </a:r>
            <a:r>
              <a:rPr lang="fr-FR" sz="300" dirty="0" err="1">
                <a:effectLst/>
                <a:ea typeface="Aptos" panose="020B0004020202020204" pitchFamily="34" charset="0"/>
              </a:rPr>
              <a:t>removed</a:t>
            </a:r>
            <a:r>
              <a:rPr lang="fr-FR" sz="300" dirty="0">
                <a:effectLst/>
                <a:ea typeface="Aptos" panose="020B0004020202020204" pitchFamily="34" charset="0"/>
              </a:rPr>
              <a:t> </a:t>
            </a:r>
            <a:r>
              <a:rPr lang="fr-FR" sz="300" dirty="0" err="1">
                <a:effectLst/>
                <a:ea typeface="Aptos" panose="020B0004020202020204" pitchFamily="34" charset="0"/>
              </a:rPr>
              <a:t>because</a:t>
            </a:r>
            <a:r>
              <a:rPr lang="fr-FR" sz="300" dirty="0">
                <a:effectLst/>
                <a:ea typeface="Aptos" panose="020B0004020202020204" pitchFamily="34" charset="0"/>
              </a:rPr>
              <a:t> of </a:t>
            </a:r>
            <a:r>
              <a:rPr lang="fr-FR" sz="300" dirty="0" err="1">
                <a:effectLst/>
                <a:ea typeface="Aptos" panose="020B0004020202020204" pitchFamily="34" charset="0"/>
              </a:rPr>
              <a:t>unexpected</a:t>
            </a:r>
            <a:r>
              <a:rPr lang="fr-FR" sz="300" dirty="0">
                <a:effectLst/>
                <a:ea typeface="Aptos" panose="020B0004020202020204" pitchFamily="34" charset="0"/>
              </a:rPr>
              <a:t> and </a:t>
            </a:r>
            <a:r>
              <a:rPr lang="fr-FR" sz="300" dirty="0" err="1">
                <a:effectLst/>
                <a:ea typeface="Aptos" panose="020B0004020202020204" pitchFamily="34" charset="0"/>
              </a:rPr>
              <a:t>abnormal</a:t>
            </a:r>
            <a:r>
              <a:rPr lang="fr-FR" sz="300" dirty="0">
                <a:effectLst/>
                <a:ea typeface="Aptos" panose="020B0004020202020204" pitchFamily="34" charset="0"/>
              </a:rPr>
              <a:t> PD-1 expression </a:t>
            </a:r>
            <a:endParaRPr lang="fr-FR" sz="300" dirty="0"/>
          </a:p>
        </p:txBody>
      </p:sp>
      <p:sp>
        <p:nvSpPr>
          <p:cNvPr id="11" name="TextBox 10">
            <a:extLst>
              <a:ext uri="{FF2B5EF4-FFF2-40B4-BE49-F238E27FC236}">
                <a16:creationId xmlns:a16="http://schemas.microsoft.com/office/drawing/2014/main" id="{0D690119-B8B3-F958-002A-3F1979A61B71}"/>
              </a:ext>
            </a:extLst>
          </p:cNvPr>
          <p:cNvSpPr txBox="1"/>
          <p:nvPr/>
        </p:nvSpPr>
        <p:spPr>
          <a:xfrm>
            <a:off x="4154553" y="4951511"/>
            <a:ext cx="693390" cy="100653"/>
          </a:xfrm>
          <a:prstGeom prst="rect">
            <a:avLst/>
          </a:prstGeom>
          <a:noFill/>
        </p:spPr>
        <p:txBody>
          <a:bodyPr wrap="square" rtlCol="0">
            <a:spAutoFit/>
          </a:bodyPr>
          <a:lstStyle/>
          <a:p>
            <a:r>
              <a:rPr lang="en-US" sz="400" dirty="0"/>
              <a:t>Timepoints</a:t>
            </a:r>
          </a:p>
        </p:txBody>
      </p:sp>
      <p:pic>
        <p:nvPicPr>
          <p:cNvPr id="12" name="Picture 11" descr="A graph of different colored lines&#10;&#10;Description automatically generated">
            <a:extLst>
              <a:ext uri="{FF2B5EF4-FFF2-40B4-BE49-F238E27FC236}">
                <a16:creationId xmlns:a16="http://schemas.microsoft.com/office/drawing/2014/main" id="{DE792690-08AF-9F29-1774-FACB725867E1}"/>
              </a:ext>
            </a:extLst>
          </p:cNvPr>
          <p:cNvPicPr>
            <a:picLocks noChangeAspect="1"/>
          </p:cNvPicPr>
          <p:nvPr/>
        </p:nvPicPr>
        <p:blipFill>
          <a:blip r:embed="rId10"/>
          <a:stretch>
            <a:fillRect/>
          </a:stretch>
        </p:blipFill>
        <p:spPr>
          <a:xfrm>
            <a:off x="464244" y="5197020"/>
            <a:ext cx="3057605" cy="1912302"/>
          </a:xfrm>
          <a:prstGeom prst="rect">
            <a:avLst/>
          </a:prstGeom>
          <a:ln>
            <a:noFill/>
          </a:ln>
        </p:spPr>
      </p:pic>
      <p:pic>
        <p:nvPicPr>
          <p:cNvPr id="13" name="Picture 12">
            <a:extLst>
              <a:ext uri="{FF2B5EF4-FFF2-40B4-BE49-F238E27FC236}">
                <a16:creationId xmlns:a16="http://schemas.microsoft.com/office/drawing/2014/main" id="{6D37CCA8-AA55-1F0F-45E7-9F256362E397}"/>
              </a:ext>
            </a:extLst>
          </p:cNvPr>
          <p:cNvPicPr>
            <a:picLocks noChangeAspect="1"/>
          </p:cNvPicPr>
          <p:nvPr/>
        </p:nvPicPr>
        <p:blipFill>
          <a:blip r:embed="rId11"/>
          <a:stretch>
            <a:fillRect/>
          </a:stretch>
        </p:blipFill>
        <p:spPr>
          <a:xfrm>
            <a:off x="465202" y="7125935"/>
            <a:ext cx="3057604" cy="1848267"/>
          </a:xfrm>
          <a:prstGeom prst="rect">
            <a:avLst/>
          </a:prstGeom>
        </p:spPr>
      </p:pic>
      <p:sp>
        <p:nvSpPr>
          <p:cNvPr id="22" name="TextBox 21">
            <a:extLst>
              <a:ext uri="{FF2B5EF4-FFF2-40B4-BE49-F238E27FC236}">
                <a16:creationId xmlns:a16="http://schemas.microsoft.com/office/drawing/2014/main" id="{939EFC5A-217B-4D16-EAC6-CD3A82BF9307}"/>
              </a:ext>
            </a:extLst>
          </p:cNvPr>
          <p:cNvSpPr txBox="1"/>
          <p:nvPr/>
        </p:nvSpPr>
        <p:spPr>
          <a:xfrm>
            <a:off x="5278384" y="3104065"/>
            <a:ext cx="1282723" cy="146194"/>
          </a:xfrm>
          <a:prstGeom prst="rect">
            <a:avLst/>
          </a:prstGeom>
          <a:noFill/>
        </p:spPr>
        <p:txBody>
          <a:bodyPr wrap="none" rtlCol="0">
            <a:spAutoFit/>
          </a:bodyPr>
          <a:lstStyle/>
          <a:p>
            <a:r>
              <a:rPr lang="en-US" sz="350" dirty="0"/>
              <a:t>An additional patient was treated after RP2D 2 was declared </a:t>
            </a:r>
          </a:p>
        </p:txBody>
      </p:sp>
      <p:sp>
        <p:nvSpPr>
          <p:cNvPr id="24" name="TextBox 23">
            <a:extLst>
              <a:ext uri="{FF2B5EF4-FFF2-40B4-BE49-F238E27FC236}">
                <a16:creationId xmlns:a16="http://schemas.microsoft.com/office/drawing/2014/main" id="{6FA8AC8F-27D1-B733-7476-806D2363CA84}"/>
              </a:ext>
            </a:extLst>
          </p:cNvPr>
          <p:cNvSpPr txBox="1"/>
          <p:nvPr/>
        </p:nvSpPr>
        <p:spPr>
          <a:xfrm>
            <a:off x="1130003" y="3381254"/>
            <a:ext cx="1742835" cy="215444"/>
          </a:xfrm>
          <a:prstGeom prst="rect">
            <a:avLst/>
          </a:prstGeom>
          <a:noFill/>
        </p:spPr>
        <p:txBody>
          <a:bodyPr wrap="square">
            <a:spAutoFit/>
          </a:bodyPr>
          <a:lstStyle/>
          <a:p>
            <a:r>
              <a:rPr lang="en-US" sz="400" dirty="0"/>
              <a:t>Preliminary efficacy in 20 treated subjects with at least one tumor assessment</a:t>
            </a:r>
          </a:p>
        </p:txBody>
      </p:sp>
      <p:sp>
        <p:nvSpPr>
          <p:cNvPr id="27" name="TextBox 26">
            <a:extLst>
              <a:ext uri="{FF2B5EF4-FFF2-40B4-BE49-F238E27FC236}">
                <a16:creationId xmlns:a16="http://schemas.microsoft.com/office/drawing/2014/main" id="{2BD0B125-E321-588F-24BE-58B0B9773A80}"/>
              </a:ext>
            </a:extLst>
          </p:cNvPr>
          <p:cNvSpPr txBox="1"/>
          <p:nvPr/>
        </p:nvSpPr>
        <p:spPr>
          <a:xfrm>
            <a:off x="3601255" y="11452322"/>
            <a:ext cx="2907879" cy="215444"/>
          </a:xfrm>
          <a:prstGeom prst="rect">
            <a:avLst/>
          </a:prstGeom>
          <a:noFill/>
        </p:spPr>
        <p:txBody>
          <a:bodyPr wrap="square" rtlCol="0">
            <a:spAutoFit/>
          </a:bodyPr>
          <a:lstStyle/>
          <a:p>
            <a:r>
              <a:rPr lang="en-US" sz="400" dirty="0">
                <a:solidFill>
                  <a:schemeClr val="bg1"/>
                </a:solidFill>
              </a:rPr>
              <a:t>NOAEL=No Observed Adverse Event Level; MSS=Microsatellite Stable; MSI-H=Microsatellite Instability-High; CPS=Combined Positive Score; MTD= Maximum Tolerated Dose; RP2D=Recommended Phase 2 Dose;  DL=Dose Level; DLT=Dose Limiting Toxicity</a:t>
            </a:r>
          </a:p>
        </p:txBody>
      </p:sp>
      <p:sp>
        <p:nvSpPr>
          <p:cNvPr id="29" name="TextBox 28">
            <a:extLst>
              <a:ext uri="{FF2B5EF4-FFF2-40B4-BE49-F238E27FC236}">
                <a16:creationId xmlns:a16="http://schemas.microsoft.com/office/drawing/2014/main" id="{E1C64E40-914D-9678-8BDD-F94824BE6928}"/>
              </a:ext>
            </a:extLst>
          </p:cNvPr>
          <p:cNvSpPr txBox="1"/>
          <p:nvPr/>
        </p:nvSpPr>
        <p:spPr>
          <a:xfrm>
            <a:off x="2738867" y="6566872"/>
            <a:ext cx="708008" cy="415498"/>
          </a:xfrm>
          <a:prstGeom prst="rect">
            <a:avLst/>
          </a:prstGeom>
          <a:noFill/>
        </p:spPr>
        <p:txBody>
          <a:bodyPr wrap="square">
            <a:spAutoFit/>
          </a:bodyPr>
          <a:lstStyle/>
          <a:p>
            <a:r>
              <a:rPr lang="en-US" sz="300" dirty="0"/>
              <a:t>STS= Soft Tissue Sarcoma,</a:t>
            </a:r>
          </a:p>
          <a:p>
            <a:r>
              <a:rPr lang="en-US" sz="300" dirty="0"/>
              <a:t>SCC= Squamous Cell Carcinoma </a:t>
            </a:r>
          </a:p>
          <a:p>
            <a:r>
              <a:rPr lang="en-US" sz="300" dirty="0"/>
              <a:t>NET= Neuroendocrine Tumor </a:t>
            </a:r>
          </a:p>
          <a:p>
            <a:r>
              <a:rPr lang="en-US" sz="300" dirty="0"/>
              <a:t>UPS= Undifferentiated Pleomorphic Sarcoma</a:t>
            </a:r>
          </a:p>
          <a:p>
            <a:r>
              <a:rPr lang="en-US" sz="300" dirty="0"/>
              <a:t>ES= Epithelioid sarcoma</a:t>
            </a:r>
          </a:p>
          <a:p>
            <a:r>
              <a:rPr lang="en-US" sz="300" dirty="0"/>
              <a:t>ASPS= Alveolar Soft Part Sarcoma</a:t>
            </a:r>
          </a:p>
        </p:txBody>
      </p:sp>
      <p:pic>
        <p:nvPicPr>
          <p:cNvPr id="30" name="Picture 29">
            <a:extLst>
              <a:ext uri="{FF2B5EF4-FFF2-40B4-BE49-F238E27FC236}">
                <a16:creationId xmlns:a16="http://schemas.microsoft.com/office/drawing/2014/main" id="{8DA0C0F3-1C85-904A-1DCF-C9340FE6AAB4}"/>
              </a:ext>
            </a:extLst>
          </p:cNvPr>
          <p:cNvPicPr>
            <a:picLocks noChangeAspect="1"/>
          </p:cNvPicPr>
          <p:nvPr/>
        </p:nvPicPr>
        <p:blipFill rotWithShape="1">
          <a:blip r:embed="rId12"/>
          <a:srcRect t="6774" r="11456"/>
          <a:stretch/>
        </p:blipFill>
        <p:spPr>
          <a:xfrm>
            <a:off x="4321452" y="7894790"/>
            <a:ext cx="822960" cy="535774"/>
          </a:xfrm>
          <a:prstGeom prst="rect">
            <a:avLst/>
          </a:prstGeom>
        </p:spPr>
      </p:pic>
      <p:pic>
        <p:nvPicPr>
          <p:cNvPr id="31" name="Picture 30">
            <a:extLst>
              <a:ext uri="{FF2B5EF4-FFF2-40B4-BE49-F238E27FC236}">
                <a16:creationId xmlns:a16="http://schemas.microsoft.com/office/drawing/2014/main" id="{DE21A333-5D5D-2FDA-9132-0E8AFF7E323F}"/>
              </a:ext>
            </a:extLst>
          </p:cNvPr>
          <p:cNvPicPr>
            <a:picLocks noChangeAspect="1"/>
          </p:cNvPicPr>
          <p:nvPr/>
        </p:nvPicPr>
        <p:blipFill rotWithShape="1">
          <a:blip r:embed="rId13"/>
          <a:srcRect t="8199" r="6994"/>
          <a:stretch/>
        </p:blipFill>
        <p:spPr>
          <a:xfrm>
            <a:off x="4318396" y="8434933"/>
            <a:ext cx="826139" cy="537840"/>
          </a:xfrm>
          <a:prstGeom prst="rect">
            <a:avLst/>
          </a:prstGeom>
        </p:spPr>
      </p:pic>
      <p:pic>
        <p:nvPicPr>
          <p:cNvPr id="34" name="Picture 33">
            <a:extLst>
              <a:ext uri="{FF2B5EF4-FFF2-40B4-BE49-F238E27FC236}">
                <a16:creationId xmlns:a16="http://schemas.microsoft.com/office/drawing/2014/main" id="{0ACEED99-EBF6-63C1-76E2-33EF657B1EDB}"/>
              </a:ext>
            </a:extLst>
          </p:cNvPr>
          <p:cNvPicPr>
            <a:picLocks noChangeAspect="1"/>
          </p:cNvPicPr>
          <p:nvPr/>
        </p:nvPicPr>
        <p:blipFill>
          <a:blip r:embed="rId14"/>
          <a:stretch>
            <a:fillRect/>
          </a:stretch>
        </p:blipFill>
        <p:spPr>
          <a:xfrm>
            <a:off x="5150527" y="8423808"/>
            <a:ext cx="823275" cy="544298"/>
          </a:xfrm>
          <a:prstGeom prst="rect">
            <a:avLst/>
          </a:prstGeom>
        </p:spPr>
      </p:pic>
      <p:pic>
        <p:nvPicPr>
          <p:cNvPr id="36" name="Picture 35">
            <a:extLst>
              <a:ext uri="{FF2B5EF4-FFF2-40B4-BE49-F238E27FC236}">
                <a16:creationId xmlns:a16="http://schemas.microsoft.com/office/drawing/2014/main" id="{938AE8F8-DEC6-A56B-E6D7-154EDADA88E7}"/>
              </a:ext>
            </a:extLst>
          </p:cNvPr>
          <p:cNvPicPr>
            <a:picLocks noChangeAspect="1"/>
          </p:cNvPicPr>
          <p:nvPr/>
        </p:nvPicPr>
        <p:blipFill>
          <a:blip r:embed="rId15"/>
          <a:stretch>
            <a:fillRect/>
          </a:stretch>
        </p:blipFill>
        <p:spPr>
          <a:xfrm>
            <a:off x="5151222" y="7897166"/>
            <a:ext cx="822960" cy="533863"/>
          </a:xfrm>
          <a:prstGeom prst="rect">
            <a:avLst/>
          </a:prstGeom>
        </p:spPr>
      </p:pic>
      <p:sp>
        <p:nvSpPr>
          <p:cNvPr id="38" name="TextBox 37">
            <a:extLst>
              <a:ext uri="{FF2B5EF4-FFF2-40B4-BE49-F238E27FC236}">
                <a16:creationId xmlns:a16="http://schemas.microsoft.com/office/drawing/2014/main" id="{EDA9B402-34FA-92E5-AAB1-FB38458981BC}"/>
              </a:ext>
            </a:extLst>
          </p:cNvPr>
          <p:cNvSpPr txBox="1"/>
          <p:nvPr/>
        </p:nvSpPr>
        <p:spPr>
          <a:xfrm>
            <a:off x="4672669" y="7706600"/>
            <a:ext cx="914033" cy="153888"/>
          </a:xfrm>
          <a:prstGeom prst="rect">
            <a:avLst/>
          </a:prstGeom>
          <a:noFill/>
        </p:spPr>
        <p:txBody>
          <a:bodyPr wrap="none" rtlCol="0">
            <a:spAutoFit/>
          </a:bodyPr>
          <a:lstStyle/>
          <a:p>
            <a:r>
              <a:rPr lang="en-US" sz="400" b="1" dirty="0"/>
              <a:t>Subj 20 – </a:t>
            </a:r>
            <a:r>
              <a:rPr lang="en-US" sz="400" b="1" dirty="0" err="1"/>
              <a:t>Oncocytic</a:t>
            </a:r>
            <a:r>
              <a:rPr lang="en-US" sz="400" b="1" dirty="0"/>
              <a:t> Thyroid cancer</a:t>
            </a:r>
          </a:p>
        </p:txBody>
      </p:sp>
      <p:sp>
        <p:nvSpPr>
          <p:cNvPr id="42" name="TextBox 41">
            <a:extLst>
              <a:ext uri="{FF2B5EF4-FFF2-40B4-BE49-F238E27FC236}">
                <a16:creationId xmlns:a16="http://schemas.microsoft.com/office/drawing/2014/main" id="{F55593A6-4196-B78F-B9A7-B907CBA98F12}"/>
              </a:ext>
            </a:extLst>
          </p:cNvPr>
          <p:cNvSpPr txBox="1"/>
          <p:nvPr/>
        </p:nvSpPr>
        <p:spPr>
          <a:xfrm>
            <a:off x="4554901" y="7761991"/>
            <a:ext cx="357790" cy="153888"/>
          </a:xfrm>
          <a:prstGeom prst="rect">
            <a:avLst/>
          </a:prstGeom>
          <a:noFill/>
        </p:spPr>
        <p:txBody>
          <a:bodyPr wrap="none" rtlCol="0">
            <a:spAutoFit/>
          </a:bodyPr>
          <a:lstStyle/>
          <a:p>
            <a:r>
              <a:rPr lang="en-US" sz="400" dirty="0"/>
              <a:t>Baseline</a:t>
            </a:r>
          </a:p>
        </p:txBody>
      </p:sp>
      <p:sp>
        <p:nvSpPr>
          <p:cNvPr id="43" name="TextBox 42">
            <a:extLst>
              <a:ext uri="{FF2B5EF4-FFF2-40B4-BE49-F238E27FC236}">
                <a16:creationId xmlns:a16="http://schemas.microsoft.com/office/drawing/2014/main" id="{37CB3478-452F-0CB6-F6DD-1401EA5D3F6E}"/>
              </a:ext>
            </a:extLst>
          </p:cNvPr>
          <p:cNvSpPr txBox="1"/>
          <p:nvPr/>
        </p:nvSpPr>
        <p:spPr>
          <a:xfrm>
            <a:off x="5366518" y="7770852"/>
            <a:ext cx="367408" cy="153888"/>
          </a:xfrm>
          <a:prstGeom prst="rect">
            <a:avLst/>
          </a:prstGeom>
          <a:noFill/>
        </p:spPr>
        <p:txBody>
          <a:bodyPr wrap="none" rtlCol="0">
            <a:spAutoFit/>
          </a:bodyPr>
          <a:lstStyle/>
          <a:p>
            <a:r>
              <a:rPr lang="en-US" sz="400" dirty="0"/>
              <a:t>Week 12</a:t>
            </a:r>
          </a:p>
        </p:txBody>
      </p:sp>
      <p:pic>
        <p:nvPicPr>
          <p:cNvPr id="44" name="Picture 43">
            <a:extLst>
              <a:ext uri="{FF2B5EF4-FFF2-40B4-BE49-F238E27FC236}">
                <a16:creationId xmlns:a16="http://schemas.microsoft.com/office/drawing/2014/main" id="{16E76A28-58E0-B87C-C62E-1BA397B09638}"/>
              </a:ext>
            </a:extLst>
          </p:cNvPr>
          <p:cNvPicPr>
            <a:picLocks noChangeAspect="1"/>
          </p:cNvPicPr>
          <p:nvPr/>
        </p:nvPicPr>
        <p:blipFill>
          <a:blip r:embed="rId16"/>
          <a:stretch>
            <a:fillRect/>
          </a:stretch>
        </p:blipFill>
        <p:spPr>
          <a:xfrm>
            <a:off x="5571050" y="7115827"/>
            <a:ext cx="915942" cy="582340"/>
          </a:xfrm>
          <a:prstGeom prst="rect">
            <a:avLst/>
          </a:prstGeom>
        </p:spPr>
      </p:pic>
      <p:sp>
        <p:nvSpPr>
          <p:cNvPr id="45" name="ZoneTexte 9">
            <a:extLst>
              <a:ext uri="{FF2B5EF4-FFF2-40B4-BE49-F238E27FC236}">
                <a16:creationId xmlns:a16="http://schemas.microsoft.com/office/drawing/2014/main" id="{8B2EAB9B-2F44-FC6D-4EDA-C04FAC7C4212}"/>
              </a:ext>
            </a:extLst>
          </p:cNvPr>
          <p:cNvSpPr txBox="1"/>
          <p:nvPr/>
        </p:nvSpPr>
        <p:spPr>
          <a:xfrm>
            <a:off x="5507569" y="4100528"/>
            <a:ext cx="957239" cy="992579"/>
          </a:xfrm>
          <a:prstGeom prst="rect">
            <a:avLst/>
          </a:prstGeom>
          <a:noFill/>
          <a:ln>
            <a:solidFill>
              <a:schemeClr val="tx1"/>
            </a:solidFill>
          </a:ln>
        </p:spPr>
        <p:txBody>
          <a:bodyPr wrap="square">
            <a:spAutoFit/>
          </a:bodyPr>
          <a:lstStyle/>
          <a:p>
            <a:pPr marL="72000" indent="-72000" algn="just">
              <a:buFont typeface="Arial" panose="020B0604020202020204" pitchFamily="34" charset="0"/>
              <a:buChar char="•"/>
            </a:pPr>
            <a:r>
              <a:rPr lang="en-US" sz="450" dirty="0"/>
              <a:t>Subjects in the 3 cohorts were </a:t>
            </a:r>
            <a:r>
              <a:rPr lang="en-US" sz="450" dirty="0">
                <a:solidFill>
                  <a:srgbClr val="000000"/>
                </a:solidFill>
              </a:rPr>
              <a:t>well exposed</a:t>
            </a:r>
            <a:r>
              <a:rPr lang="en-US" sz="450" dirty="0">
                <a:solidFill>
                  <a:srgbClr val="92D050"/>
                </a:solidFill>
              </a:rPr>
              <a:t> </a:t>
            </a:r>
            <a:r>
              <a:rPr lang="en-US" sz="450" dirty="0"/>
              <a:t>to OSE279</a:t>
            </a:r>
          </a:p>
          <a:p>
            <a:pPr marL="72000" indent="-72000" algn="just">
              <a:buFont typeface="Arial" panose="020B0604020202020204" pitchFamily="34" charset="0"/>
              <a:buChar char="•"/>
            </a:pPr>
            <a:r>
              <a:rPr lang="en-US" sz="450" dirty="0">
                <a:solidFill>
                  <a:srgbClr val="000000"/>
                </a:solidFill>
              </a:rPr>
              <a:t>Mean PK values at C1 were in the expected range </a:t>
            </a:r>
            <a:r>
              <a:rPr lang="en-US" sz="450" dirty="0"/>
              <a:t>for all dose levels</a:t>
            </a:r>
          </a:p>
          <a:p>
            <a:pPr marL="72000" indent="-72000" algn="just">
              <a:buFont typeface="Arial" panose="020B0604020202020204" pitchFamily="34" charset="0"/>
              <a:buChar char="•"/>
            </a:pPr>
            <a:r>
              <a:rPr lang="en-US" sz="450" dirty="0">
                <a:solidFill>
                  <a:srgbClr val="000000"/>
                </a:solidFill>
              </a:rPr>
              <a:t>Mean OSE279 concentrations for DL3 were 184 µg/mL at D1, then decreased as expected to 57 µg/mL at C1D15, showing a good 6-fold and 2-fold dose proportionality </a:t>
            </a:r>
            <a:r>
              <a:rPr lang="en-US" sz="450" dirty="0"/>
              <a:t>compared to DL1 and DL2, respectively</a:t>
            </a:r>
            <a:endParaRPr lang="fr-FR" sz="450" dirty="0"/>
          </a:p>
        </p:txBody>
      </p:sp>
      <p:pic>
        <p:nvPicPr>
          <p:cNvPr id="20" name="Picture 19">
            <a:extLst>
              <a:ext uri="{FF2B5EF4-FFF2-40B4-BE49-F238E27FC236}">
                <a16:creationId xmlns:a16="http://schemas.microsoft.com/office/drawing/2014/main" id="{6E776A87-28A7-C595-726F-F3E9BF2759F8}"/>
              </a:ext>
            </a:extLst>
          </p:cNvPr>
          <p:cNvPicPr>
            <a:picLocks noChangeAspect="1"/>
          </p:cNvPicPr>
          <p:nvPr/>
        </p:nvPicPr>
        <p:blipFill rotWithShape="1">
          <a:blip r:embed="rId17"/>
          <a:srcRect b="3994"/>
          <a:stretch/>
        </p:blipFill>
        <p:spPr>
          <a:xfrm>
            <a:off x="3679274" y="7117109"/>
            <a:ext cx="914400" cy="581058"/>
          </a:xfrm>
          <a:prstGeom prst="rect">
            <a:avLst/>
          </a:prstGeom>
        </p:spPr>
      </p:pic>
      <p:pic>
        <p:nvPicPr>
          <p:cNvPr id="23" name="Picture 22">
            <a:extLst>
              <a:ext uri="{FF2B5EF4-FFF2-40B4-BE49-F238E27FC236}">
                <a16:creationId xmlns:a16="http://schemas.microsoft.com/office/drawing/2014/main" id="{6EC7D628-714E-5261-6CCC-09AB77DCFB03}"/>
              </a:ext>
            </a:extLst>
          </p:cNvPr>
          <p:cNvPicPr>
            <a:picLocks noChangeAspect="1"/>
          </p:cNvPicPr>
          <p:nvPr/>
        </p:nvPicPr>
        <p:blipFill rotWithShape="1">
          <a:blip r:embed="rId18"/>
          <a:srcRect t="6711" b="6635"/>
          <a:stretch/>
        </p:blipFill>
        <p:spPr>
          <a:xfrm>
            <a:off x="4613342" y="7117880"/>
            <a:ext cx="914400" cy="582340"/>
          </a:xfrm>
          <a:prstGeom prst="rect">
            <a:avLst/>
          </a:prstGeom>
        </p:spPr>
      </p:pic>
      <p:sp>
        <p:nvSpPr>
          <p:cNvPr id="25" name="TextBox 24">
            <a:extLst>
              <a:ext uri="{FF2B5EF4-FFF2-40B4-BE49-F238E27FC236}">
                <a16:creationId xmlns:a16="http://schemas.microsoft.com/office/drawing/2014/main" id="{72BCE0F3-B95E-D4EF-0179-E3EEF18D2280}"/>
              </a:ext>
            </a:extLst>
          </p:cNvPr>
          <p:cNvSpPr txBox="1"/>
          <p:nvPr/>
        </p:nvSpPr>
        <p:spPr>
          <a:xfrm>
            <a:off x="3741273" y="6944476"/>
            <a:ext cx="2492188" cy="215444"/>
          </a:xfrm>
          <a:prstGeom prst="rect">
            <a:avLst/>
          </a:prstGeom>
          <a:noFill/>
        </p:spPr>
        <p:txBody>
          <a:bodyPr wrap="square" rtlCol="0">
            <a:spAutoFit/>
          </a:bodyPr>
          <a:lstStyle/>
          <a:p>
            <a:pPr algn="ctr"/>
            <a:r>
              <a:rPr lang="it-IT" sz="400" b="1" dirty="0" err="1"/>
              <a:t>Subj</a:t>
            </a:r>
            <a:r>
              <a:rPr lang="it-IT" sz="400" b="1" dirty="0"/>
              <a:t> 07 - HCC</a:t>
            </a:r>
          </a:p>
          <a:p>
            <a:pPr algn="ctr"/>
            <a:r>
              <a:rPr lang="it-IT" sz="400" dirty="0"/>
              <a:t>Left </a:t>
            </a:r>
            <a:r>
              <a:rPr lang="it-IT" sz="400" dirty="0" err="1"/>
              <a:t>lung</a:t>
            </a:r>
            <a:r>
              <a:rPr lang="it-IT" sz="400" dirty="0"/>
              <a:t> </a:t>
            </a:r>
            <a:r>
              <a:rPr lang="it-IT" sz="400" dirty="0" err="1"/>
              <a:t>upper</a:t>
            </a:r>
            <a:r>
              <a:rPr lang="it-IT" sz="400" dirty="0"/>
              <a:t> </a:t>
            </a:r>
            <a:r>
              <a:rPr lang="it-IT" sz="400" dirty="0" err="1"/>
              <a:t>lobe</a:t>
            </a:r>
            <a:r>
              <a:rPr lang="it-IT" sz="400" dirty="0"/>
              <a:t>      Baseline                                                       Week 12                                                           Week 36</a:t>
            </a:r>
            <a:endParaRPr lang="en-US" sz="400" dirty="0"/>
          </a:p>
        </p:txBody>
      </p:sp>
      <p:sp>
        <p:nvSpPr>
          <p:cNvPr id="26" name="TextBox 25">
            <a:extLst>
              <a:ext uri="{FF2B5EF4-FFF2-40B4-BE49-F238E27FC236}">
                <a16:creationId xmlns:a16="http://schemas.microsoft.com/office/drawing/2014/main" id="{012DFB2A-3196-51D4-C1BF-EB02582457C5}"/>
              </a:ext>
            </a:extLst>
          </p:cNvPr>
          <p:cNvSpPr txBox="1"/>
          <p:nvPr/>
        </p:nvSpPr>
        <p:spPr>
          <a:xfrm>
            <a:off x="3765181" y="8043022"/>
            <a:ext cx="476412" cy="153888"/>
          </a:xfrm>
          <a:prstGeom prst="rect">
            <a:avLst/>
          </a:prstGeom>
          <a:noFill/>
        </p:spPr>
        <p:txBody>
          <a:bodyPr wrap="none" rtlCol="0">
            <a:spAutoFit/>
          </a:bodyPr>
          <a:lstStyle/>
          <a:p>
            <a:r>
              <a:rPr lang="it-IT" sz="400" dirty="0"/>
              <a:t>Left </a:t>
            </a:r>
            <a:r>
              <a:rPr lang="it-IT" sz="400" dirty="0" err="1"/>
              <a:t>lung</a:t>
            </a:r>
            <a:r>
              <a:rPr lang="it-IT" sz="400" dirty="0"/>
              <a:t> </a:t>
            </a:r>
            <a:r>
              <a:rPr lang="it-IT" sz="400" dirty="0" err="1"/>
              <a:t>apex</a:t>
            </a:r>
            <a:endParaRPr lang="en-US" sz="400" dirty="0"/>
          </a:p>
        </p:txBody>
      </p:sp>
      <p:sp>
        <p:nvSpPr>
          <p:cNvPr id="28" name="TextBox 27">
            <a:extLst>
              <a:ext uri="{FF2B5EF4-FFF2-40B4-BE49-F238E27FC236}">
                <a16:creationId xmlns:a16="http://schemas.microsoft.com/office/drawing/2014/main" id="{010BFE1D-4627-96FC-630A-03A3BBCB65C5}"/>
              </a:ext>
            </a:extLst>
          </p:cNvPr>
          <p:cNvSpPr txBox="1"/>
          <p:nvPr/>
        </p:nvSpPr>
        <p:spPr>
          <a:xfrm>
            <a:off x="3648651" y="8548030"/>
            <a:ext cx="702436" cy="153888"/>
          </a:xfrm>
          <a:prstGeom prst="rect">
            <a:avLst/>
          </a:prstGeom>
          <a:noFill/>
        </p:spPr>
        <p:txBody>
          <a:bodyPr wrap="none" rtlCol="0">
            <a:spAutoFit/>
          </a:bodyPr>
          <a:lstStyle/>
          <a:p>
            <a:r>
              <a:rPr lang="it-IT" sz="400" dirty="0"/>
              <a:t>Left </a:t>
            </a:r>
            <a:r>
              <a:rPr lang="it-IT" sz="400" dirty="0" err="1"/>
              <a:t>cervical</a:t>
            </a:r>
            <a:r>
              <a:rPr lang="it-IT" sz="400" dirty="0"/>
              <a:t> </a:t>
            </a:r>
            <a:r>
              <a:rPr lang="it-IT" sz="400" dirty="0" err="1"/>
              <a:t>lymphnodes</a:t>
            </a:r>
            <a:endParaRPr lang="en-US" sz="400" dirty="0"/>
          </a:p>
        </p:txBody>
      </p:sp>
      <p:sp>
        <p:nvSpPr>
          <p:cNvPr id="32" name="Rectangle 31">
            <a:extLst>
              <a:ext uri="{FF2B5EF4-FFF2-40B4-BE49-F238E27FC236}">
                <a16:creationId xmlns:a16="http://schemas.microsoft.com/office/drawing/2014/main" id="{E90C8484-5D90-00ED-E777-25290BA292B5}"/>
              </a:ext>
            </a:extLst>
          </p:cNvPr>
          <p:cNvSpPr/>
          <p:nvPr/>
        </p:nvSpPr>
        <p:spPr>
          <a:xfrm>
            <a:off x="393192" y="1785374"/>
            <a:ext cx="1901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err="1"/>
              <a:t>Methodology</a:t>
            </a:r>
            <a:r>
              <a:rPr lang="fr-FR" sz="800" b="1" dirty="0"/>
              <a:t> </a:t>
            </a:r>
            <a:endParaRPr lang="en-US" sz="800" b="1" dirty="0"/>
          </a:p>
        </p:txBody>
      </p:sp>
    </p:spTree>
    <p:extLst>
      <p:ext uri="{BB962C8B-B14F-4D97-AF65-F5344CB8AC3E}">
        <p14:creationId xmlns:p14="http://schemas.microsoft.com/office/powerpoint/2010/main" val="110901065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tx1"/>
          </a:solidFill>
        </a:ln>
      </a:spPr>
      <a:bodyPr lIns="91440" tIns="45720" rIns="91440" bIns="45720" rtlCol="0" anchor="ctr"/>
      <a:lstStyle>
        <a:defPPr algn="just">
          <a:defRPr sz="1000" b="1"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6decfd-24bf-4171-ba15-8a45e2881bdf" xsi:nil="true"/>
    <lcf76f155ced4ddcb4097134ff3c332f xmlns="e0fcdfff-d69e-4c31-a118-f46ad066acb1">
      <Terms xmlns="http://schemas.microsoft.com/office/infopath/2007/PartnerControls"/>
    </lcf76f155ced4ddcb4097134ff3c332f>
    <SharedWithUsers xmlns="c39e88d1-96ce-4e71-88c0-ef978a3d6e42">
      <UserInfo>
        <DisplayName>Caroline Chevalier</DisplayName>
        <AccountId>1560</AccountId>
        <AccountType/>
      </UserInfo>
      <UserInfo>
        <DisplayName>Silvia Comis</DisplayName>
        <AccountId>3090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68A14FA10BE434EA6AF4E9D7D95326E" ma:contentTypeVersion="17" ma:contentTypeDescription="Create a new document." ma:contentTypeScope="" ma:versionID="28aa0dce499c29a1d0fc94689d4052b6">
  <xsd:schema xmlns:xsd="http://www.w3.org/2001/XMLSchema" xmlns:xs="http://www.w3.org/2001/XMLSchema" xmlns:p="http://schemas.microsoft.com/office/2006/metadata/properties" xmlns:ns2="c39e88d1-96ce-4e71-88c0-ef978a3d6e42" xmlns:ns3="e0fcdfff-d69e-4c31-a118-f46ad066acb1" xmlns:ns4="7b6decfd-24bf-4171-ba15-8a45e2881bdf" targetNamespace="http://schemas.microsoft.com/office/2006/metadata/properties" ma:root="true" ma:fieldsID="e0d652aef29d7c7a38f67dd328b28fe0" ns2:_="" ns3:_="" ns4:_="">
    <xsd:import namespace="c39e88d1-96ce-4e71-88c0-ef978a3d6e42"/>
    <xsd:import namespace="e0fcdfff-d69e-4c31-a118-f46ad066acb1"/>
    <xsd:import namespace="7b6decfd-24bf-4171-ba15-8a45e2881bd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e88d1-96ce-4e71-88c0-ef978a3d6e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fcdfff-d69e-4c31-a118-f46ad066acb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cd7982c-175e-46b2-a0ea-bb1f3350d37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6decfd-24bf-4171-ba15-8a45e2881bd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8bb53ef-8e31-40de-9fa8-ab151a806fc3}" ma:internalName="TaxCatchAll" ma:showField="CatchAllData" ma:web="7b6decfd-24bf-4171-ba15-8a45e2881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F3C3C3-4D65-4699-9FAF-EE89074F90B7}">
  <ds:schemaRefs>
    <ds:schemaRef ds:uri="http://schemas.microsoft.com/office/2006/documentManagement/types"/>
    <ds:schemaRef ds:uri="http://purl.org/dc/terms/"/>
    <ds:schemaRef ds:uri="http://www.w3.org/XML/1998/namespace"/>
    <ds:schemaRef ds:uri="http://schemas.openxmlformats.org/package/2006/metadata/core-properties"/>
    <ds:schemaRef ds:uri="7b6decfd-24bf-4171-ba15-8a45e2881bdf"/>
    <ds:schemaRef ds:uri="http://purl.org/dc/elements/1.1/"/>
    <ds:schemaRef ds:uri="http://purl.org/dc/dcmitype/"/>
    <ds:schemaRef ds:uri="http://schemas.microsoft.com/office/2006/metadata/properties"/>
    <ds:schemaRef ds:uri="http://schemas.microsoft.com/office/infopath/2007/PartnerControls"/>
    <ds:schemaRef ds:uri="ff8e1c33-7553-4536-ab18-76f8ce409759"/>
  </ds:schemaRefs>
</ds:datastoreItem>
</file>

<file path=customXml/itemProps2.xml><?xml version="1.0" encoding="utf-8"?>
<ds:datastoreItem xmlns:ds="http://schemas.openxmlformats.org/officeDocument/2006/customXml" ds:itemID="{F06FE6B0-4FE8-4B3E-8F2E-910DE65CC6BD}">
  <ds:schemaRefs>
    <ds:schemaRef ds:uri="http://schemas.microsoft.com/sharepoint/v3/contenttype/forms"/>
  </ds:schemaRefs>
</ds:datastoreItem>
</file>

<file path=customXml/itemProps3.xml><?xml version="1.0" encoding="utf-8"?>
<ds:datastoreItem xmlns:ds="http://schemas.openxmlformats.org/officeDocument/2006/customXml" ds:itemID="{08AB6977-3E11-434B-9095-3D45B8E74693}"/>
</file>

<file path=docProps/app.xml><?xml version="1.0" encoding="utf-8"?>
<Properties xmlns="http://schemas.openxmlformats.org/officeDocument/2006/extended-properties" xmlns:vt="http://schemas.openxmlformats.org/officeDocument/2006/docPropsVTypes">
  <Template>Office 2013 - 2022 Theme</Template>
  <TotalTime>0</TotalTime>
  <Words>890</Words>
  <Application>Microsoft Office PowerPoint</Application>
  <PresentationFormat>Widescreen</PresentationFormat>
  <Paragraphs>51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Arial</vt:lpstr>
      <vt:lpstr>Calibri</vt:lpstr>
      <vt:lpstr>Calibri Light</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Comis</dc:creator>
  <cp:lastModifiedBy>Silvia Comis</cp:lastModifiedBy>
  <cp:revision>3</cp:revision>
  <dcterms:created xsi:type="dcterms:W3CDTF">2023-09-21T10:50:19Z</dcterms:created>
  <dcterms:modified xsi:type="dcterms:W3CDTF">2024-02-15T17:01:01Z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0x010100798CCB0E8FBDEE46BD18A82016E65B09</vt:lpwstr>
  </property>
  <property fmtid="{D5CDD505-2E9C-101B-9397-08002B2CF9AE}" pid="3" name="MediaServiceImageTags">
    <vt:lpwstr/>
  </property>
</Properties>
</file>